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91" r:id="rId14"/>
    <p:sldId id="287" r:id="rId15"/>
    <p:sldId id="288" r:id="rId16"/>
    <p:sldId id="289" r:id="rId17"/>
    <p:sldId id="270" r:id="rId18"/>
    <p:sldId id="271" r:id="rId19"/>
    <p:sldId id="273" r:id="rId20"/>
    <p:sldId id="274" r:id="rId21"/>
    <p:sldId id="275" r:id="rId22"/>
    <p:sldId id="290" r:id="rId23"/>
    <p:sldId id="277" r:id="rId24"/>
    <p:sldId id="278" r:id="rId25"/>
    <p:sldId id="280" r:id="rId26"/>
    <p:sldId id="284" r:id="rId27"/>
    <p:sldId id="285" r:id="rId28"/>
    <p:sldId id="292" r:id="rId29"/>
  </p:sldIdLst>
  <p:sldSz cx="6858000" cy="9906000" type="A4"/>
  <p:notesSz cx="6797675"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54" autoAdjust="0"/>
    <p:restoredTop sz="95268" autoAdjust="0"/>
  </p:normalViewPr>
  <p:slideViewPr>
    <p:cSldViewPr snapToGrid="0">
      <p:cViewPr varScale="1">
        <p:scale>
          <a:sx n="60" d="100"/>
          <a:sy n="60" d="100"/>
        </p:scale>
        <p:origin x="260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5E312617-9C90-4A2D-BCD2-8134DF6895B2}" type="datetimeFigureOut">
              <a:rPr lang="en-GB" smtClean="0"/>
              <a:t>20/10/2024</a:t>
            </a:fld>
            <a:endParaRPr lang="en-GB"/>
          </a:p>
        </p:txBody>
      </p:sp>
      <p:sp>
        <p:nvSpPr>
          <p:cNvPr id="4" name="Slide Image Placeholder 3"/>
          <p:cNvSpPr>
            <a:spLocks noGrp="1" noRot="1" noChangeAspect="1"/>
          </p:cNvSpPr>
          <p:nvPr>
            <p:ph type="sldImg" idx="2"/>
          </p:nvPr>
        </p:nvSpPr>
        <p:spPr>
          <a:xfrm>
            <a:off x="2239963" y="1241425"/>
            <a:ext cx="2317750"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37D71FB4-7877-4C24-95A8-3EF210FA8997}" type="slidenum">
              <a:rPr lang="en-GB" smtClean="0"/>
              <a:t>‹#›</a:t>
            </a:fld>
            <a:endParaRPr lang="en-GB"/>
          </a:p>
        </p:txBody>
      </p:sp>
    </p:spTree>
    <p:extLst>
      <p:ext uri="{BB962C8B-B14F-4D97-AF65-F5344CB8AC3E}">
        <p14:creationId xmlns:p14="http://schemas.microsoft.com/office/powerpoint/2010/main" val="1575590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86" name="Google Shape;86;p1:notes"/>
          <p:cNvSpPr txBox="1">
            <a:spLocks noGrp="1"/>
          </p:cNvSpPr>
          <p:nvPr>
            <p:ph type="body" idx="1"/>
          </p:nvPr>
        </p:nvSpPr>
        <p:spPr>
          <a:xfrm>
            <a:off x="693930" y="4794238"/>
            <a:ext cx="5560876" cy="454426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935414" y="9588476"/>
            <a:ext cx="3011748" cy="505111"/>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6" name="Google Shape;106;p3: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4: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16" name="Google Shape;116;p4: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5: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25" name="Google Shape;125;p5: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6: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3" name="Google Shape;133;p6: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7: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41" name="Google Shape;141;p7: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8: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48" name="Google Shape;148;p8: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9: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57" name="Google Shape;157;p9: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0: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66" name="Google Shape;166;p10: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1: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73" name="Google Shape;173;p11: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2: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81" name="Google Shape;181;p12: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3: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89" name="Google Shape;189;p13: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4: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96" name="Google Shape;196;p14: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39" name="Google Shape;239;p15: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7: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59" name="Google Shape;259;p17: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8: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67" name="Google Shape;267;p18: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9:notes"/>
          <p:cNvSpPr txBox="1">
            <a:spLocks noGrp="1"/>
          </p:cNvSpPr>
          <p:nvPr>
            <p:ph type="body" idx="1"/>
          </p:nvPr>
        </p:nvSpPr>
        <p:spPr>
          <a:xfrm>
            <a:off x="693930" y="4794238"/>
            <a:ext cx="5560876" cy="4544269"/>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73" name="Google Shape;273;p19: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21: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87" name="Google Shape;287;p21:notes"/>
          <p:cNvSpPr txBox="1">
            <a:spLocks noGrp="1"/>
          </p:cNvSpPr>
          <p:nvPr>
            <p:ph type="body" idx="1"/>
          </p:nvPr>
        </p:nvSpPr>
        <p:spPr>
          <a:xfrm>
            <a:off x="693930" y="4794238"/>
            <a:ext cx="5560876" cy="454426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88" name="Google Shape;288;p21:notes"/>
          <p:cNvSpPr txBox="1">
            <a:spLocks noGrp="1"/>
          </p:cNvSpPr>
          <p:nvPr>
            <p:ph type="sldNum" idx="12"/>
          </p:nvPr>
        </p:nvSpPr>
        <p:spPr>
          <a:xfrm>
            <a:off x="3935414" y="9588476"/>
            <a:ext cx="3011748" cy="505111"/>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23</a:t>
            </a:fld>
            <a:endParaRPr sz="1200">
              <a:solidFill>
                <a:schemeClr val="dk1"/>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260d117735d_0_18: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94" name="Google Shape;294;g260d117735d_0_18:notes"/>
          <p:cNvSpPr txBox="1">
            <a:spLocks noGrp="1"/>
          </p:cNvSpPr>
          <p:nvPr>
            <p:ph type="body" idx="1"/>
          </p:nvPr>
        </p:nvSpPr>
        <p:spPr>
          <a:xfrm>
            <a:off x="693930" y="4794238"/>
            <a:ext cx="5560950" cy="454432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5" name="Google Shape;295;g260d117735d_0_18:notes"/>
          <p:cNvSpPr txBox="1">
            <a:spLocks noGrp="1"/>
          </p:cNvSpPr>
          <p:nvPr>
            <p:ph type="sldNum" idx="12"/>
          </p:nvPr>
        </p:nvSpPr>
        <p:spPr>
          <a:xfrm>
            <a:off x="3935414" y="9588476"/>
            <a:ext cx="3011673" cy="504961"/>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24</a:t>
            </a:fld>
            <a:endParaRPr sz="1200">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23: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10" name="Google Shape;310;p23:notes"/>
          <p:cNvSpPr txBox="1">
            <a:spLocks noGrp="1"/>
          </p:cNvSpPr>
          <p:nvPr>
            <p:ph type="body" idx="1"/>
          </p:nvPr>
        </p:nvSpPr>
        <p:spPr>
          <a:xfrm>
            <a:off x="693930" y="4794238"/>
            <a:ext cx="5560876" cy="454426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11" name="Google Shape;311;p23:notes"/>
          <p:cNvSpPr txBox="1">
            <a:spLocks noGrp="1"/>
          </p:cNvSpPr>
          <p:nvPr>
            <p:ph type="sldNum" idx="12"/>
          </p:nvPr>
        </p:nvSpPr>
        <p:spPr>
          <a:xfrm>
            <a:off x="3935414" y="9588476"/>
            <a:ext cx="3011748" cy="505111"/>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25</a:t>
            </a:fld>
            <a:endParaRPr sz="1200">
              <a:solidFill>
                <a:schemeClr val="dk1"/>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27: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43" name="Google Shape;343;p27:notes"/>
          <p:cNvSpPr txBox="1">
            <a:spLocks noGrp="1"/>
          </p:cNvSpPr>
          <p:nvPr>
            <p:ph type="body" idx="1"/>
          </p:nvPr>
        </p:nvSpPr>
        <p:spPr>
          <a:xfrm>
            <a:off x="693930" y="4794238"/>
            <a:ext cx="5560876" cy="454426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44" name="Google Shape;344;p27:notes"/>
          <p:cNvSpPr txBox="1">
            <a:spLocks noGrp="1"/>
          </p:cNvSpPr>
          <p:nvPr>
            <p:ph type="sldNum" idx="12"/>
          </p:nvPr>
        </p:nvSpPr>
        <p:spPr>
          <a:xfrm>
            <a:off x="3935414" y="9588476"/>
            <a:ext cx="3011748" cy="505111"/>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26</a:t>
            </a:fld>
            <a:endParaRPr sz="1200">
              <a:solidFill>
                <a:schemeClr val="dk1"/>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8:notes"/>
          <p:cNvSpPr>
            <a:spLocks noGrp="1" noRot="1" noChangeAspect="1"/>
          </p:cNvSpPr>
          <p:nvPr>
            <p:ph type="sldImg" idx="2"/>
          </p:nvPr>
        </p:nvSpPr>
        <p:spPr>
          <a:xfrm>
            <a:off x="2165350" y="757238"/>
            <a:ext cx="2617788" cy="3784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50" name="Google Shape;350;p28:notes"/>
          <p:cNvSpPr txBox="1">
            <a:spLocks noGrp="1"/>
          </p:cNvSpPr>
          <p:nvPr>
            <p:ph type="body" idx="1"/>
          </p:nvPr>
        </p:nvSpPr>
        <p:spPr>
          <a:xfrm>
            <a:off x="693930" y="4794238"/>
            <a:ext cx="5560876" cy="454426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51" name="Google Shape;351;p28:notes"/>
          <p:cNvSpPr txBox="1">
            <a:spLocks noGrp="1"/>
          </p:cNvSpPr>
          <p:nvPr>
            <p:ph type="sldNum" idx="12"/>
          </p:nvPr>
        </p:nvSpPr>
        <p:spPr>
          <a:xfrm>
            <a:off x="3935414" y="9588476"/>
            <a:ext cx="3011748" cy="505111"/>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27</a:t>
            </a:fld>
            <a:endParaRPr sz="1200">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70F89B1-B834-4537-85B3-239C73A2E333}" type="datetimeFigureOut">
              <a:rPr lang="en-GB" smtClean="0"/>
              <a:t>20/10/2024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1575486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0F89B1-B834-4537-85B3-239C73A2E333}" type="datetimeFigureOut">
              <a:rPr lang="en-GB" smtClean="0"/>
              <a:t>20/10/2024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2031722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70F89B1-B834-4537-85B3-239C73A2E333}" type="datetimeFigureOut">
              <a:rPr lang="en-GB" smtClean="0"/>
              <a:t>20/10/2024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1166459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70F89B1-B834-4537-85B3-239C73A2E333}" type="datetimeFigureOut">
              <a:rPr lang="en-GB" smtClean="0"/>
              <a:t>20/10/2024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3404464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70F89B1-B834-4537-85B3-239C73A2E333}" type="datetimeFigureOut">
              <a:rPr lang="en-GB" smtClean="0"/>
              <a:t>20/10/2024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1612230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0F89B1-B834-4537-85B3-239C73A2E333}" type="datetimeFigureOut">
              <a:rPr lang="en-GB" smtClean="0"/>
              <a:t>20/10/2024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1299875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0F89B1-B834-4537-85B3-239C73A2E333}" type="datetimeFigureOut">
              <a:rPr lang="en-GB" smtClean="0"/>
              <a:t>20/10/2024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1511672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70F89B1-B834-4537-85B3-239C73A2E333}" type="datetimeFigureOut">
              <a:rPr lang="en-GB" smtClean="0"/>
              <a:t>20/10/2024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3259546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70F89B1-B834-4537-85B3-239C73A2E333}" type="datetimeFigureOut">
              <a:rPr lang="en-GB" smtClean="0"/>
              <a:t>20/10/2024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1964967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0F89B1-B834-4537-85B3-239C73A2E333}" type="datetimeFigureOut">
              <a:rPr lang="en-GB" smtClean="0"/>
              <a:t>20/10/2024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870788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0F89B1-B834-4537-85B3-239C73A2E333}" type="datetimeFigureOut">
              <a:rPr lang="en-GB" smtClean="0"/>
              <a:t>20/10/2024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FAD398-4811-4CAE-A498-242439618E19}" type="slidenum">
              <a:rPr lang="en-GB" smtClean="0"/>
              <a:t>‹#›</a:t>
            </a:fld>
            <a:endParaRPr lang="en-GB"/>
          </a:p>
        </p:txBody>
      </p:sp>
    </p:spTree>
    <p:extLst>
      <p:ext uri="{BB962C8B-B14F-4D97-AF65-F5344CB8AC3E}">
        <p14:creationId xmlns:p14="http://schemas.microsoft.com/office/powerpoint/2010/main" val="560147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70F89B1-B834-4537-85B3-239C73A2E333}" type="datetimeFigureOut">
              <a:rPr lang="en-GB" smtClean="0"/>
              <a:t>20/10/2024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9AFAD398-4811-4CAE-A498-242439618E19}" type="slidenum">
              <a:rPr lang="en-GB" smtClean="0"/>
              <a:t>‹#›</a:t>
            </a:fld>
            <a:endParaRPr lang="en-GB"/>
          </a:p>
        </p:txBody>
      </p:sp>
    </p:spTree>
    <p:extLst>
      <p:ext uri="{BB962C8B-B14F-4D97-AF65-F5344CB8AC3E}">
        <p14:creationId xmlns:p14="http://schemas.microsoft.com/office/powerpoint/2010/main" val="37965296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hyperlink" Target="http://www.rctcbc.gov.uk/en/educationlearning/schoolscolleges/schooolplaces-admissions/schooladmissionsinformationandadvice.aspx"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0.xml.rels><?xml version="1.0" encoding="UTF-8" standalone="yes"?>
<Relationships xmlns="http://schemas.openxmlformats.org/package/2006/relationships"><Relationship Id="rId3" Type="http://schemas.openxmlformats.org/officeDocument/2006/relationships/hyperlink" Target="https://www.rctcbc.gov.uk/EN/Resident/SchoolsandLearning/RelatedDocuments/Religionvaluesandethics/AgreedSyllabusForReligionValuesAndEthicsRve.pdf"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hyperlink" Target="https://gov.wales/sites/default/files/publications/2022-01/curriculum-for-wales-relationships-sexuality-education-code.pdf"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rctcbc.gov.uk/"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p:nvPr/>
        </p:nvSpPr>
        <p:spPr>
          <a:xfrm>
            <a:off x="104645" y="254000"/>
            <a:ext cx="6473290" cy="9410700"/>
          </a:xfrm>
          <a:prstGeom prst="rect">
            <a:avLst/>
          </a:prstGeom>
          <a:solidFill>
            <a:schemeClr val="bg1"/>
          </a:solidFill>
          <a:ln>
            <a:headEnd type="none" w="sm" len="sm"/>
            <a:tailEnd type="none" w="sm" len="sm"/>
          </a:ln>
        </p:spPr>
        <p:style>
          <a:lnRef idx="2">
            <a:schemeClr val="accent4">
              <a:shade val="50000"/>
            </a:schemeClr>
          </a:lnRef>
          <a:fillRef idx="1">
            <a:schemeClr val="accent4"/>
          </a:fillRef>
          <a:effectRef idx="0">
            <a:schemeClr val="accent4"/>
          </a:effectRef>
          <a:fontRef idx="minor">
            <a:schemeClr val="lt1"/>
          </a:fontRef>
        </p:style>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sp>
        <p:nvSpPr>
          <p:cNvPr id="90" name="Google Shape;90;p1"/>
          <p:cNvSpPr/>
          <p:nvPr/>
        </p:nvSpPr>
        <p:spPr>
          <a:xfrm>
            <a:off x="3022863" y="499122"/>
            <a:ext cx="3429266" cy="838651"/>
          </a:xfrm>
          <a:prstGeom prst="rect">
            <a:avLst/>
          </a:prstGeom>
          <a:noFill/>
          <a:ln>
            <a:noFill/>
          </a:ln>
        </p:spPr>
        <p:txBody>
          <a:bodyPr spcFirstLastPara="1" wrap="square" lIns="99044" tIns="49510" rIns="99044" bIns="49510" anchor="t" anchorCtr="0">
            <a:spAutoFit/>
          </a:bodyPr>
          <a:lstStyle/>
          <a:p>
            <a:pPr algn="ctr"/>
            <a:r>
              <a:rPr lang="en-US" sz="2400" b="1" dirty="0">
                <a:latin typeface="Comic Sans MS" panose="030F0702030302020204" pitchFamily="66" charset="0"/>
                <a:ea typeface="Calibri"/>
                <a:cs typeface="Calibri"/>
                <a:sym typeface="Calibri"/>
              </a:rPr>
              <a:t>Prospectus</a:t>
            </a:r>
            <a:endParaRPr sz="2400" dirty="0">
              <a:latin typeface="Comic Sans MS" panose="030F0702030302020204" pitchFamily="66" charset="0"/>
            </a:endParaRPr>
          </a:p>
          <a:p>
            <a:pPr algn="ctr"/>
            <a:r>
              <a:rPr lang="en-US" sz="2400" b="1" dirty="0">
                <a:latin typeface="Comic Sans MS" panose="030F0702030302020204" pitchFamily="66" charset="0"/>
                <a:ea typeface="Calibri"/>
                <a:cs typeface="Calibri"/>
                <a:sym typeface="Calibri"/>
              </a:rPr>
              <a:t>2023- 2024</a:t>
            </a:r>
            <a:endParaRPr sz="2400" b="1" dirty="0">
              <a:latin typeface="Comic Sans MS" panose="030F0702030302020204" pitchFamily="66" charset="0"/>
              <a:ea typeface="Calibri"/>
              <a:cs typeface="Calibri"/>
              <a:sym typeface="Calibri"/>
            </a:endParaRPr>
          </a:p>
        </p:txBody>
      </p:sp>
      <p:sp>
        <p:nvSpPr>
          <p:cNvPr id="92" name="Google Shape;92;p1"/>
          <p:cNvSpPr txBox="1"/>
          <p:nvPr/>
        </p:nvSpPr>
        <p:spPr>
          <a:xfrm>
            <a:off x="192352" y="2797855"/>
            <a:ext cx="6297877" cy="1033448"/>
          </a:xfrm>
          <a:prstGeom prst="rect">
            <a:avLst/>
          </a:prstGeom>
          <a:solidFill>
            <a:schemeClr val="bg1"/>
          </a:solidFill>
          <a:ln>
            <a:noFill/>
          </a:ln>
        </p:spPr>
        <p:txBody>
          <a:bodyPr spcFirstLastPara="1" wrap="square" lIns="99044" tIns="49510" rIns="99044" bIns="49510" anchor="t" anchorCtr="0">
            <a:spAutoFit/>
          </a:bodyPr>
          <a:lstStyle/>
          <a:p>
            <a:pPr algn="ctr">
              <a:buClr>
                <a:schemeClr val="dk1"/>
              </a:buClr>
              <a:buSzPts val="2800"/>
            </a:pPr>
            <a:r>
              <a:rPr lang="en-US" sz="3033" dirty="0">
                <a:latin typeface="Comic Sans MS" panose="030F0702030302020204" pitchFamily="66" charset="0"/>
                <a:ea typeface="Thonburi"/>
                <a:cs typeface="Thonburi"/>
                <a:sym typeface="Thonburi"/>
              </a:rPr>
              <a:t>Bodringallt Primary School</a:t>
            </a:r>
            <a:endParaRPr sz="1951" dirty="0">
              <a:latin typeface="Comic Sans MS" panose="030F0702030302020204" pitchFamily="66" charset="0"/>
            </a:endParaRPr>
          </a:p>
          <a:p>
            <a:pPr algn="ctr">
              <a:buClr>
                <a:srgbClr val="FFC000"/>
              </a:buClr>
              <a:buSzPts val="2800"/>
            </a:pPr>
            <a:r>
              <a:rPr lang="en-US" sz="3033" dirty="0">
                <a:latin typeface="Comic Sans MS" panose="030F0702030302020204" pitchFamily="66" charset="0"/>
                <a:ea typeface="Thonburi"/>
                <a:cs typeface="Thonburi"/>
                <a:sym typeface="Thonburi"/>
              </a:rPr>
              <a:t>Ysgol </a:t>
            </a:r>
            <a:r>
              <a:rPr lang="en-US" sz="3033" dirty="0" err="1">
                <a:latin typeface="Comic Sans MS" panose="030F0702030302020204" pitchFamily="66" charset="0"/>
                <a:ea typeface="Thonburi"/>
                <a:cs typeface="Thonburi"/>
                <a:sym typeface="Thonburi"/>
              </a:rPr>
              <a:t>Gynradd</a:t>
            </a:r>
            <a:r>
              <a:rPr lang="en-US" sz="3033" dirty="0">
                <a:latin typeface="Comic Sans MS" panose="030F0702030302020204" pitchFamily="66" charset="0"/>
                <a:ea typeface="Thonburi"/>
                <a:cs typeface="Thonburi"/>
                <a:sym typeface="Thonburi"/>
              </a:rPr>
              <a:t> Bodringallt</a:t>
            </a:r>
            <a:endParaRPr sz="3033" dirty="0">
              <a:latin typeface="Comic Sans MS" panose="030F0702030302020204" pitchFamily="66" charset="0"/>
              <a:ea typeface="Thonburi"/>
              <a:cs typeface="Thonburi"/>
              <a:sym typeface="Thonburi"/>
            </a:endParaRPr>
          </a:p>
        </p:txBody>
      </p:sp>
      <p:sp>
        <p:nvSpPr>
          <p:cNvPr id="94" name="Google Shape;94;p1"/>
          <p:cNvSpPr txBox="1"/>
          <p:nvPr/>
        </p:nvSpPr>
        <p:spPr>
          <a:xfrm>
            <a:off x="2072926" y="6334355"/>
            <a:ext cx="2461382" cy="592429"/>
          </a:xfrm>
          <a:prstGeom prst="rect">
            <a:avLst/>
          </a:prstGeom>
          <a:solidFill>
            <a:schemeClr val="bg1"/>
          </a:solidFill>
          <a:ln>
            <a:noFill/>
          </a:ln>
        </p:spPr>
        <p:txBody>
          <a:bodyPr spcFirstLastPara="1" wrap="square" lIns="99044" tIns="49510" rIns="99044" bIns="49510" anchor="t" anchorCtr="0">
            <a:spAutoFit/>
          </a:bodyPr>
          <a:lstStyle/>
          <a:p>
            <a:pPr algn="ctr">
              <a:buClr>
                <a:schemeClr val="dk1"/>
              </a:buClr>
              <a:buSzPts val="3200"/>
            </a:pPr>
            <a:r>
              <a:rPr lang="en-US" sz="1600" dirty="0">
                <a:solidFill>
                  <a:schemeClr val="dk1"/>
                </a:solidFill>
                <a:latin typeface="Comic Sans MS" panose="030F0702030302020204" pitchFamily="66" charset="0"/>
                <a:ea typeface="Thonburi"/>
                <a:cs typeface="Thonburi"/>
                <a:sym typeface="Thonburi"/>
              </a:rPr>
              <a:t>‘Be the best you can be’</a:t>
            </a:r>
            <a:endParaRPr sz="1600" dirty="0">
              <a:latin typeface="Comic Sans MS" panose="030F0702030302020204" pitchFamily="66" charset="0"/>
            </a:endParaRPr>
          </a:p>
          <a:p>
            <a:pPr algn="ctr">
              <a:buClr>
                <a:srgbClr val="FFC000"/>
              </a:buClr>
              <a:buSzPts val="3200"/>
            </a:pPr>
            <a:endParaRPr sz="1600" dirty="0"/>
          </a:p>
        </p:txBody>
      </p:sp>
      <p:pic>
        <p:nvPicPr>
          <p:cNvPr id="10" name="Picture 9" descr="C:\Users\Howels2\AppData\Local\Microsoft\Windows\INetCache\Content.MSO\E9269EEC.tmp">
            <a:extLst>
              <a:ext uri="{FF2B5EF4-FFF2-40B4-BE49-F238E27FC236}">
                <a16:creationId xmlns:a16="http://schemas.microsoft.com/office/drawing/2014/main" id="{7ACAF6AB-E090-4114-BC56-2A3665F26430}"/>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004" y="439768"/>
            <a:ext cx="1817501" cy="1412228"/>
          </a:xfrm>
          <a:prstGeom prst="rect">
            <a:avLst/>
          </a:prstGeom>
          <a:noFill/>
          <a:ln>
            <a:noFill/>
          </a:ln>
        </p:spPr>
      </p:pic>
      <p:sp>
        <p:nvSpPr>
          <p:cNvPr id="2" name="Rectangle 1">
            <a:extLst>
              <a:ext uri="{FF2B5EF4-FFF2-40B4-BE49-F238E27FC236}">
                <a16:creationId xmlns:a16="http://schemas.microsoft.com/office/drawing/2014/main" id="{FADE2F2C-EFBA-48B2-A2AF-50A5DB950775}"/>
              </a:ext>
            </a:extLst>
          </p:cNvPr>
          <p:cNvSpPr/>
          <p:nvPr/>
        </p:nvSpPr>
        <p:spPr>
          <a:xfrm>
            <a:off x="655003" y="1962814"/>
            <a:ext cx="1817501" cy="403444"/>
          </a:xfrm>
          <a:prstGeom prst="rect">
            <a:avLst/>
          </a:prstGeom>
        </p:spPr>
        <p:txBody>
          <a:bodyPr wrap="square">
            <a:spAutoFit/>
          </a:bodyPr>
          <a:lstStyle/>
          <a:p>
            <a:pPr algn="ctr"/>
            <a:r>
              <a:rPr lang="en-GB" sz="1011" dirty="0" err="1">
                <a:latin typeface="Comic Sans MS" panose="030F0702030302020204" pitchFamily="66" charset="0"/>
              </a:rPr>
              <a:t>Bodringallt</a:t>
            </a:r>
            <a:r>
              <a:rPr lang="en-GB" sz="1011" dirty="0">
                <a:latin typeface="Comic Sans MS" panose="030F0702030302020204" pitchFamily="66" charset="0"/>
              </a:rPr>
              <a:t> Primary School</a:t>
            </a:r>
          </a:p>
          <a:p>
            <a:pPr algn="ctr"/>
            <a:r>
              <a:rPr lang="en-GB" sz="1011" dirty="0">
                <a:latin typeface="Comic Sans MS" panose="030F0702030302020204" pitchFamily="66" charset="0"/>
              </a:rPr>
              <a:t>Be the best you can be</a:t>
            </a:r>
            <a:endParaRPr lang="en-GB" sz="1011" dirty="0"/>
          </a:p>
        </p:txBody>
      </p:sp>
      <p:pic>
        <p:nvPicPr>
          <p:cNvPr id="13316" name="Picture 4" descr="Image preview">
            <a:extLst>
              <a:ext uri="{FF2B5EF4-FFF2-40B4-BE49-F238E27FC236}">
                <a16:creationId xmlns:a16="http://schemas.microsoft.com/office/drawing/2014/main" id="{D1A4DC3A-DC22-4ADD-9E5C-DEDC158F9B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6929" y="6807200"/>
            <a:ext cx="1923771" cy="242570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Image preview">
            <a:extLst>
              <a:ext uri="{FF2B5EF4-FFF2-40B4-BE49-F238E27FC236}">
                <a16:creationId xmlns:a16="http://schemas.microsoft.com/office/drawing/2014/main" id="{35A13307-877E-4C4A-B379-D38A15D364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9656" y="5082829"/>
            <a:ext cx="1780942" cy="2704721"/>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https://attachments.office.net/owa/Sion.Howells%40bodringalltprimary.rctcbc.cymru/service.svc/s/GetAttachmentThumbnail?id=AAMkADI0ZjFiZjJjLWM5N2EtNGZjOS1hYjhkLWQwY2EyM2YxN2YwNQBGAAAAAAAopvRCuPglRrPdUu6i8KshBwCWpoNabx9jSKqAi0l0EsamAAmYGGbxAACWpoNabx9jSKqAi0l0EsamAAmYGGr%2BAAABEgAQAG3%2FvknkPEBNkASdbFgbd3U%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cwMTcsImV4cCI6MTcxODU2NzMxNywiaXNzIjoiMDAwMDAwMDItMDAwMC0wZmYxLWNlMDAtMDAwMDAwMDAwMDAwQDRmM2YwZTUyLWI3MzQtNDE2NC05NDA5LTFiNjAxZDE0Nzk5MyIsImF1ZCI6IjAwMDAwMDAyLTAwMDAtMGZmMS1jZTAwLTAwMDAwMDAwMDAwMC9hdHRhY2htZW50cy5vZmZpY2UubmV0QDRmM2YwZTUyLWI3MzQtNDE2NC05NDA5LTFiNjAxZDE0Nzk5MyIsImhhcHAiOiJvd2EifQ.WgPMSoqw6r0yTai6aYfq8w-iQIH0pIN3L_VuiFwAeBzGcDLyRgGnVlwlipl7VCgyV7VNcXjw9fml-hjQMpgRT3ZVClAK4dauwjDOCoBgvSjs9YMKtURbG20dxHr3E7IbSOm6TgJPFCTgQMK0qXDyRt5etQmFL8JknQbEl6v0qyu0LNKiOXfYM5AKWTLlsq9GLbDu5P_JwtX8x2xuTbpyRjB8uYzbBN3rvRrvIGCTA-L5kNav1S2NlST06LX_lhmtBV4MWXQ0wtOFW-AMekX5d0Ozu1k9SAIRXec27oCZaDSXxobUukhf6aPOlA9fcFCQwQMvmd3xqeP4eqKxkYxlng&amp;X-OWA-CANARY=bdvoV0xvMg4AAAAAAAAAAICXKp88jtwYsbIb0WyVGNKhfBNpWB3HS313MEJhl6RKkVzvRGP0Glc.&amp;owa=outlook.office.com&amp;scriptVer=20240531006.12&amp;clientId=2BFF40004D1D4D858D6F00199261DA33&amp;animation=true">
            <a:extLst>
              <a:ext uri="{FF2B5EF4-FFF2-40B4-BE49-F238E27FC236}">
                <a16:creationId xmlns:a16="http://schemas.microsoft.com/office/drawing/2014/main" id="{93055888-9760-4503-9953-89DE03A52A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89688" y="1337773"/>
            <a:ext cx="1900767" cy="1374126"/>
          </a:xfrm>
          <a:prstGeom prst="rect">
            <a:avLst/>
          </a:prstGeom>
          <a:noFill/>
          <a:extLst>
            <a:ext uri="{909E8E84-426E-40DD-AFC4-6F175D3DCCD1}">
              <a14:hiddenFill xmlns:a14="http://schemas.microsoft.com/office/drawing/2010/main">
                <a:solidFill>
                  <a:srgbClr val="FFFFFF"/>
                </a:solidFill>
              </a14:hiddenFill>
            </a:ext>
          </a:extLst>
        </p:spPr>
      </p:pic>
      <p:pic>
        <p:nvPicPr>
          <p:cNvPr id="13322" name="Picture 10" descr="Image preview">
            <a:extLst>
              <a:ext uri="{FF2B5EF4-FFF2-40B4-BE49-F238E27FC236}">
                <a16:creationId xmlns:a16="http://schemas.microsoft.com/office/drawing/2014/main" id="{B8C5EC34-FFD7-44F2-B341-F6025FE6FC3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6441"/>
          <a:stretch/>
        </p:blipFill>
        <p:spPr bwMode="auto">
          <a:xfrm>
            <a:off x="2406929" y="3917258"/>
            <a:ext cx="1923771" cy="2331142"/>
          </a:xfrm>
          <a:prstGeom prst="rect">
            <a:avLst/>
          </a:prstGeom>
          <a:noFill/>
          <a:extLst>
            <a:ext uri="{909E8E84-426E-40DD-AFC4-6F175D3DCCD1}">
              <a14:hiddenFill xmlns:a14="http://schemas.microsoft.com/office/drawing/2010/main">
                <a:solidFill>
                  <a:srgbClr val="FFFFFF"/>
                </a:solidFill>
              </a14:hiddenFill>
            </a:ext>
          </a:extLst>
        </p:spPr>
      </p:pic>
      <p:pic>
        <p:nvPicPr>
          <p:cNvPr id="13324" name="Picture 12" descr="https://attachments.office.net/owa/Sion.Howells%40bodringalltprimary.rctcbc.cymru/service.svc/s/GetAttachmentThumbnail?id=AAMkADI0ZjFiZjJjLWM5N2EtNGZjOS1hYjhkLWQwY2EyM2YxN2YwNQBGAAAAAAAopvRCuPglRrPdUu6i8KshBwCWpoNabx9jSKqAi0l0EsamAAmYGGbxAACWpoNabx9jSKqAi0l0EsamAAmYGGr%2BAAABEgAQAC%2BO4saBfkpMvyApNjOD9KU%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gyMTcsImV4cCI6MTcxODU2ODUxNywiaXNzIjoiMDAwMDAwMDItMDAwMC0wZmYxLWNlMDAtMDAwMDAwMDAwMDAwQDRmM2YwZTUyLWI3MzQtNDE2NC05NDA5LTFiNjAxZDE0Nzk5MyIsImF1ZCI6IjAwMDAwMDAyLTAwMDAtMGZmMS1jZTAwLTAwMDAwMDAwMDAwMC9hdHRhY2htZW50cy5vZmZpY2UubmV0QDRmM2YwZTUyLWI3MzQtNDE2NC05NDA5LTFiNjAxZDE0Nzk5MyIsImhhcHAiOiJvd2EifQ.ApY9L27XoAK47C_MnfPhuMptFEqLLoD0EHRUnjZLr2baQ_wuEF6nGeABA6goQf0HpDbPiCjG93Zubf48KlQuJLGjuLAJAYju0hKuecUouEYRyVWhaUHCLbDUlLiun3jsWeYT6LX46cAqJx07-Nd7wGWdPnEy80yyeGsvmHTm4zVtAdEizIRMgXVkL8FpdYqTzArYYtAZTq7IgKtLmESWeNqXcZPm6vpgEIgwLqKZNXSg54jq8NyIp_p6BThpPQ_-Qqd51spwz5Le4mJ0oETCAAWhdA0QpsO70gc0yvoHmWgrz7imF94MoeWZ_u3V-wGupuQsR7YOStC8qx00J6mOEg&amp;X-OWA-CANARY=bdvoV0xvMg4AAAAAAAAAAICXKp88jtwYsbIb0WyVGNKhfBNpWB3HS313MEJhl6RKkVzvRGP0Glc.&amp;owa=outlook.office.com&amp;scriptVer=20240531006.12&amp;clientId=2BFF40004D1D4D858D6F00199261DA33&amp;animation=true">
            <a:extLst>
              <a:ext uri="{FF2B5EF4-FFF2-40B4-BE49-F238E27FC236}">
                <a16:creationId xmlns:a16="http://schemas.microsoft.com/office/drawing/2014/main" id="{C6D1203B-3894-42B5-8E38-3561FED9836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28357" y="5082829"/>
            <a:ext cx="1923771" cy="278258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9" name="Google Shape;109;p3"/>
          <p:cNvSpPr txBox="1"/>
          <p:nvPr/>
        </p:nvSpPr>
        <p:spPr>
          <a:xfrm>
            <a:off x="243840" y="1971808"/>
            <a:ext cx="6370320" cy="7548180"/>
          </a:xfrm>
          <a:prstGeom prst="rect">
            <a:avLst/>
          </a:prstGeom>
          <a:noFill/>
          <a:ln w="38100">
            <a:solidFill>
              <a:schemeClr val="tx1"/>
            </a:solidFill>
          </a:ln>
        </p:spPr>
        <p:txBody>
          <a:bodyPr spcFirstLastPara="1" wrap="square" lIns="99044" tIns="49510" rIns="99044" bIns="49510" anchor="t" anchorCtr="0">
            <a:spAutoFit/>
          </a:bodyPr>
          <a:lstStyle/>
          <a:p>
            <a:pPr algn="just">
              <a:buClr>
                <a:schemeClr val="dk1"/>
              </a:buClr>
              <a:buSzPts val="1200"/>
            </a:pPr>
            <a:r>
              <a:rPr lang="en-US" sz="1200" dirty="0" err="1">
                <a:solidFill>
                  <a:schemeClr val="dk1"/>
                </a:solidFill>
                <a:latin typeface="Comic Sans MS" panose="030F0702030302020204" pitchFamily="66" charset="0"/>
                <a:ea typeface="Arial"/>
                <a:cs typeface="Arial"/>
                <a:sym typeface="Arial"/>
              </a:rPr>
              <a:t>Croeso</a:t>
            </a:r>
            <a:r>
              <a:rPr lang="en-US" sz="1200" dirty="0">
                <a:solidFill>
                  <a:schemeClr val="dk1"/>
                </a:solidFill>
                <a:latin typeface="Comic Sans MS" panose="030F0702030302020204" pitchFamily="66" charset="0"/>
                <a:ea typeface="Arial"/>
                <a:cs typeface="Arial"/>
                <a:sym typeface="Arial"/>
              </a:rPr>
              <a:t>,</a:t>
            </a:r>
            <a:endParaRPr sz="1200" dirty="0">
              <a:solidFill>
                <a:schemeClr val="dk1"/>
              </a:solidFill>
              <a:latin typeface="Comic Sans MS" panose="030F0702030302020204" pitchFamily="66" charset="0"/>
            </a:endParaRPr>
          </a:p>
          <a:p>
            <a:pPr algn="just">
              <a:buClr>
                <a:schemeClr val="dk1"/>
              </a:buClr>
              <a:buSzPts val="1200"/>
            </a:pPr>
            <a:endParaRPr lang="en-US" sz="8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I am delighted that you are considering sending your child to Bodringallt Primary School. You, like us, also want them to be happy, feel safe and secure and be the best they can be. Our school motto is ‘</a:t>
            </a:r>
            <a:r>
              <a:rPr lang="en-US" sz="1200" i="1" dirty="0">
                <a:solidFill>
                  <a:schemeClr val="dk1"/>
                </a:solidFill>
                <a:latin typeface="Comic Sans MS" panose="030F0702030302020204" pitchFamily="66" charset="0"/>
                <a:ea typeface="Arial"/>
                <a:cs typeface="Arial"/>
                <a:sym typeface="Arial"/>
              </a:rPr>
              <a:t>be the best you can be’ </a:t>
            </a:r>
            <a:r>
              <a:rPr lang="en-US" sz="1200" dirty="0">
                <a:solidFill>
                  <a:schemeClr val="dk1"/>
                </a:solidFill>
                <a:latin typeface="Comic Sans MS" panose="030F0702030302020204" pitchFamily="66" charset="0"/>
                <a:ea typeface="Arial"/>
                <a:cs typeface="Arial"/>
                <a:sym typeface="Arial"/>
              </a:rPr>
              <a:t> and our school offers a diverse range of opportunities for its pupils.</a:t>
            </a:r>
          </a:p>
          <a:p>
            <a:pPr algn="just">
              <a:buClr>
                <a:schemeClr val="dk1"/>
              </a:buClr>
              <a:buSzPts val="1200"/>
            </a:pPr>
            <a:endParaRPr lang="en-US"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GB" sz="1200" dirty="0">
                <a:solidFill>
                  <a:schemeClr val="dk1"/>
                </a:solidFill>
                <a:latin typeface="Comic Sans MS" panose="030F0702030302020204" pitchFamily="66" charset="0"/>
                <a:ea typeface="Arial"/>
                <a:cs typeface="Arial"/>
                <a:sym typeface="Arial"/>
              </a:rPr>
              <a:t>We are committed to this vision and our experienced staff are dedicated to delivering a curriculum that is full of authentic, engaging experiences to ensure that our children can develop and acquire the skills and knowledge they need to become lifelong learners and informed citizens.</a:t>
            </a:r>
          </a:p>
          <a:p>
            <a:pPr algn="just">
              <a:buClr>
                <a:schemeClr val="dk1"/>
              </a:buClr>
              <a:buSzPts val="1200"/>
            </a:pPr>
            <a:endParaRPr lang="en-GB"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GB" sz="1200" dirty="0">
                <a:solidFill>
                  <a:schemeClr val="dk1"/>
                </a:solidFill>
                <a:latin typeface="Comic Sans MS" panose="030F0702030302020204" pitchFamily="66" charset="0"/>
                <a:ea typeface="Arial"/>
                <a:cs typeface="Arial"/>
                <a:sym typeface="Arial"/>
              </a:rPr>
              <a:t>We believe in unconditional love for the children,  nurture underpins all our approaches and we are a restorative school, as we believe every child should be heard and we want all of our learners to have the correct skills in order to repair relationships with one another. Relational aspects with our community are the most important, based on love, trust and mutual respect. Our inclusive and supportive ethos guarantees that all children settle in well and our experienced </a:t>
            </a:r>
            <a:r>
              <a:rPr lang="en-GB" sz="1200" dirty="0" err="1">
                <a:solidFill>
                  <a:schemeClr val="dk1"/>
                </a:solidFill>
                <a:latin typeface="Comic Sans MS" panose="030F0702030302020204" pitchFamily="66" charset="0"/>
                <a:ea typeface="Arial"/>
                <a:cs typeface="Arial"/>
                <a:sym typeface="Arial"/>
              </a:rPr>
              <a:t>ALNCo</a:t>
            </a:r>
            <a:r>
              <a:rPr lang="en-GB" sz="1200" dirty="0">
                <a:solidFill>
                  <a:schemeClr val="dk1"/>
                </a:solidFill>
                <a:latin typeface="Comic Sans MS" panose="030F0702030302020204" pitchFamily="66" charset="0"/>
                <a:ea typeface="Arial"/>
                <a:cs typeface="Arial"/>
                <a:sym typeface="Arial"/>
              </a:rPr>
              <a:t> ensures that our children have the right level of support in order to flourish.  As well as classroom staff, our family engagement officer is also available to provide key support and direction to our pupils and their families.  Our clerk is here to help with issues also. </a:t>
            </a:r>
          </a:p>
          <a:p>
            <a:pPr algn="just">
              <a:buClr>
                <a:schemeClr val="dk1"/>
              </a:buClr>
              <a:buSzPts val="1200"/>
            </a:pPr>
            <a:endParaRPr lang="en-GB"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GB" sz="1200" dirty="0">
                <a:solidFill>
                  <a:schemeClr val="dk1"/>
                </a:solidFill>
                <a:latin typeface="Comic Sans MS" panose="030F0702030302020204" pitchFamily="66" charset="0"/>
                <a:ea typeface="Arial"/>
                <a:cs typeface="Arial"/>
                <a:sym typeface="Arial"/>
              </a:rPr>
              <a:t>Parents/carers are always welcome in our beautiful school. Please do not hesitate to contact me on any aspect relating to this prospectus or any other matter pertaining to the education and well being of your child at Bodringallt Primary School.</a:t>
            </a:r>
          </a:p>
          <a:p>
            <a:pPr algn="just">
              <a:buClr>
                <a:schemeClr val="dk1"/>
              </a:buClr>
              <a:buSzPts val="1200"/>
            </a:pPr>
            <a:endParaRPr lang="en-GB" sz="1200" dirty="0">
              <a:solidFill>
                <a:schemeClr val="dk1"/>
              </a:solidFill>
              <a:latin typeface="Comic Sans MS" panose="030F0702030302020204" pitchFamily="66" charset="0"/>
              <a:cs typeface="Arial"/>
              <a:sym typeface="Arial"/>
            </a:endParaRPr>
          </a:p>
          <a:p>
            <a:pPr algn="just">
              <a:buClr>
                <a:schemeClr val="dk1"/>
              </a:buClr>
              <a:buSzPts val="1200"/>
            </a:pPr>
            <a:r>
              <a:rPr lang="en-GB" sz="1200" dirty="0">
                <a:solidFill>
                  <a:schemeClr val="dk1"/>
                </a:solidFill>
                <a:latin typeface="Comic Sans MS" panose="030F0702030302020204" pitchFamily="66" charset="0"/>
              </a:rPr>
              <a:t>Bodringallt Primary School is a very happy, loving and welcoming place to be and we are extremely privileged to serve the children, their families, the school and our community. We look forward to meeting you and working in partnership to give your child the very best school experience.</a:t>
            </a:r>
            <a:endParaRPr sz="1200" dirty="0">
              <a:solidFill>
                <a:schemeClr val="dk1"/>
              </a:solidFill>
              <a:latin typeface="Comic Sans MS" panose="030F0702030302020204" pitchFamily="66" charset="0"/>
            </a:endParaRPr>
          </a:p>
          <a:p>
            <a:pPr algn="just">
              <a:buClr>
                <a:schemeClr val="dk1"/>
              </a:buClr>
              <a:buSzPts val="1200"/>
            </a:pPr>
            <a:endParaRPr lang="en-US" sz="8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Throughout this prospectus we hope to paint a picture of life here at Bodringallt Primary School. It is impossible to capture the spirit and atmosphere of our school in words and a visit is the best way to experience our beautiful school. With this in mind, we look forward to seeing you and having a </a:t>
            </a:r>
            <a:r>
              <a:rPr lang="en-US" sz="1200" dirty="0" err="1">
                <a:solidFill>
                  <a:schemeClr val="dk1"/>
                </a:solidFill>
                <a:latin typeface="Comic Sans MS" panose="030F0702030302020204" pitchFamily="66" charset="0"/>
                <a:ea typeface="Arial"/>
                <a:cs typeface="Arial"/>
                <a:sym typeface="Arial"/>
              </a:rPr>
              <a:t>cuppa</a:t>
            </a:r>
            <a:r>
              <a:rPr lang="en-US" sz="1200" dirty="0">
                <a:solidFill>
                  <a:schemeClr val="dk1"/>
                </a:solidFill>
                <a:latin typeface="Comic Sans MS" panose="030F0702030302020204" pitchFamily="66" charset="0"/>
                <a:ea typeface="Arial"/>
                <a:cs typeface="Arial"/>
                <a:sym typeface="Arial"/>
              </a:rPr>
              <a:t> after looking at our wonderful school.</a:t>
            </a:r>
            <a:endParaRPr sz="1200" dirty="0">
              <a:solidFill>
                <a:schemeClr val="dk1"/>
              </a:solidFill>
              <a:latin typeface="Comic Sans MS" panose="030F0702030302020204" pitchFamily="66" charset="0"/>
              <a:ea typeface="Arial"/>
              <a:cs typeface="Arial"/>
              <a:sym typeface="Arial"/>
            </a:endParaRPr>
          </a:p>
          <a:p>
            <a:pPr>
              <a:buClr>
                <a:schemeClr val="dk1"/>
              </a:buClr>
              <a:buSzPts val="1200"/>
            </a:pPr>
            <a:endParaRPr sz="800" dirty="0">
              <a:solidFill>
                <a:schemeClr val="dk1"/>
              </a:solidFill>
              <a:latin typeface="Comic Sans MS" panose="030F0702030302020204" pitchFamily="66" charset="0"/>
              <a:ea typeface="Arial"/>
              <a:cs typeface="Arial"/>
              <a:sym typeface="Arial"/>
            </a:endParaRPr>
          </a:p>
          <a:p>
            <a:pPr>
              <a:buClr>
                <a:schemeClr val="dk1"/>
              </a:buClr>
              <a:buSzPts val="1200"/>
            </a:pPr>
            <a:r>
              <a:rPr lang="en-GB" sz="1200" dirty="0" err="1">
                <a:solidFill>
                  <a:schemeClr val="dk1"/>
                </a:solidFill>
                <a:latin typeface="Comic Sans MS" panose="030F0702030302020204" pitchFamily="66" charset="0"/>
                <a:ea typeface="Arial"/>
                <a:cs typeface="Arial"/>
                <a:sym typeface="Arial"/>
              </a:rPr>
              <a:t>Diolch</a:t>
            </a:r>
            <a:r>
              <a:rPr lang="en-GB" sz="1200" dirty="0">
                <a:solidFill>
                  <a:schemeClr val="dk1"/>
                </a:solidFill>
                <a:latin typeface="Comic Sans MS" panose="030F0702030302020204" pitchFamily="66" charset="0"/>
                <a:ea typeface="Arial"/>
                <a:cs typeface="Arial"/>
                <a:sym typeface="Arial"/>
              </a:rPr>
              <a:t>,</a:t>
            </a:r>
          </a:p>
          <a:p>
            <a:pPr>
              <a:buClr>
                <a:schemeClr val="dk1"/>
              </a:buClr>
              <a:buSzPts val="1200"/>
            </a:pPr>
            <a:endParaRPr sz="8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200" dirty="0" err="1">
                <a:solidFill>
                  <a:schemeClr val="dk1"/>
                </a:solidFill>
                <a:latin typeface="Comic Sans MS" panose="030F0702030302020204" pitchFamily="66" charset="0"/>
                <a:ea typeface="Arial"/>
                <a:cs typeface="Arial"/>
                <a:sym typeface="Arial"/>
              </a:rPr>
              <a:t>Mr</a:t>
            </a:r>
            <a:r>
              <a:rPr lang="en-US" sz="1200" dirty="0">
                <a:solidFill>
                  <a:schemeClr val="dk1"/>
                </a:solidFill>
                <a:latin typeface="Comic Sans MS" panose="030F0702030302020204" pitchFamily="66" charset="0"/>
                <a:ea typeface="Arial"/>
                <a:cs typeface="Arial"/>
                <a:sym typeface="Arial"/>
              </a:rPr>
              <a:t> S Howells </a:t>
            </a:r>
          </a:p>
          <a:p>
            <a:pPr>
              <a:buClr>
                <a:schemeClr val="dk1"/>
              </a:buClr>
              <a:buSzPts val="1200"/>
            </a:pPr>
            <a:endParaRPr lang="en-US" sz="1200" dirty="0">
              <a:solidFill>
                <a:schemeClr val="dk1"/>
              </a:solidFill>
              <a:latin typeface="Comic Sans MS" panose="030F0702030302020204" pitchFamily="66" charset="0"/>
              <a:cs typeface="Arial"/>
              <a:sym typeface="Arial"/>
            </a:endParaRPr>
          </a:p>
          <a:p>
            <a:pPr>
              <a:buClr>
                <a:schemeClr val="dk1"/>
              </a:buClr>
              <a:buSzPts val="1200"/>
            </a:pPr>
            <a:endParaRPr sz="1200" dirty="0">
              <a:latin typeface="Comic Sans MS" panose="030F0702030302020204" pitchFamily="66" charset="0"/>
            </a:endParaRPr>
          </a:p>
        </p:txBody>
      </p:sp>
      <p:sp>
        <p:nvSpPr>
          <p:cNvPr id="8" name="Text Box 5">
            <a:extLst>
              <a:ext uri="{FF2B5EF4-FFF2-40B4-BE49-F238E27FC236}">
                <a16:creationId xmlns:a16="http://schemas.microsoft.com/office/drawing/2014/main" id="{36BC33FA-FE08-40A1-8585-BAB17E7DED7D}"/>
              </a:ext>
            </a:extLst>
          </p:cNvPr>
          <p:cNvSpPr txBox="1">
            <a:spLocks noChangeArrowheads="1"/>
          </p:cNvSpPr>
          <p:nvPr/>
        </p:nvSpPr>
        <p:spPr bwMode="auto">
          <a:xfrm>
            <a:off x="195071" y="221038"/>
            <a:ext cx="3467100" cy="145119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132080" tIns="66041" rIns="132080" bIns="66041" anchor="t" anchorCtr="0" upright="1">
            <a:noAutofit/>
          </a:bodyPr>
          <a:lstStyle/>
          <a:p>
            <a:r>
              <a:rPr lang="en-GB" sz="1200" dirty="0">
                <a:latin typeface="Comic Sans MS" panose="030F0702030302020204" pitchFamily="66" charset="0"/>
                <a:ea typeface="Times New Roman" panose="02020603050405020304" pitchFamily="18" charset="0"/>
                <a:cs typeface="Times New Roman" panose="02020603050405020304" pitchFamily="18" charset="0"/>
              </a:rPr>
              <a:t>Bodringallt Primary School </a:t>
            </a:r>
          </a:p>
          <a:p>
            <a:r>
              <a:rPr lang="en-GB" sz="1200" dirty="0">
                <a:latin typeface="Comic Sans MS" panose="030F0702030302020204" pitchFamily="66" charset="0"/>
                <a:ea typeface="Times New Roman" panose="02020603050405020304" pitchFamily="18" charset="0"/>
                <a:cs typeface="Times New Roman" panose="02020603050405020304" pitchFamily="18" charset="0"/>
              </a:rPr>
              <a:t>Bodringallt Terrace, </a:t>
            </a:r>
          </a:p>
          <a:p>
            <a:r>
              <a:rPr lang="en-GB" sz="1200" dirty="0" err="1">
                <a:latin typeface="Comic Sans MS" panose="030F0702030302020204" pitchFamily="66" charset="0"/>
                <a:ea typeface="Times New Roman" panose="02020603050405020304" pitchFamily="18" charset="0"/>
                <a:cs typeface="Times New Roman" panose="02020603050405020304" pitchFamily="18" charset="0"/>
              </a:rPr>
              <a:t>Ystrad</a:t>
            </a:r>
            <a:r>
              <a:rPr lang="en-GB" sz="1200" dirty="0">
                <a:latin typeface="Comic Sans MS" panose="030F0702030302020204" pitchFamily="66" charset="0"/>
                <a:ea typeface="Times New Roman" panose="02020603050405020304" pitchFamily="18" charset="0"/>
                <a:cs typeface="Times New Roman" panose="02020603050405020304" pitchFamily="18" charset="0"/>
              </a:rPr>
              <a:t>, </a:t>
            </a:r>
          </a:p>
          <a:p>
            <a:r>
              <a:rPr lang="en-GB" sz="1200" dirty="0">
                <a:latin typeface="Comic Sans MS" panose="030F0702030302020204" pitchFamily="66" charset="0"/>
                <a:ea typeface="Times New Roman" panose="02020603050405020304" pitchFamily="18" charset="0"/>
                <a:cs typeface="Times New Roman" panose="02020603050405020304" pitchFamily="18" charset="0"/>
              </a:rPr>
              <a:t>Rhondda, </a:t>
            </a:r>
          </a:p>
          <a:p>
            <a:r>
              <a:rPr lang="en-GB" sz="1200" dirty="0">
                <a:latin typeface="Comic Sans MS" panose="030F0702030302020204" pitchFamily="66" charset="0"/>
                <a:ea typeface="Times New Roman" panose="02020603050405020304" pitchFamily="18" charset="0"/>
                <a:cs typeface="Times New Roman" panose="02020603050405020304" pitchFamily="18" charset="0"/>
              </a:rPr>
              <a:t>CF41 7QE.</a:t>
            </a:r>
          </a:p>
          <a:p>
            <a:r>
              <a:rPr lang="en-GB" sz="1200" dirty="0">
                <a:latin typeface="Comic Sans MS" panose="030F0702030302020204" pitchFamily="66" charset="0"/>
                <a:ea typeface="Times New Roman" panose="02020603050405020304" pitchFamily="18" charset="0"/>
                <a:cs typeface="Times New Roman" panose="02020603050405020304" pitchFamily="18" charset="0"/>
              </a:rPr>
              <a:t>Tel No:  01443 434292</a:t>
            </a:r>
          </a:p>
          <a:p>
            <a:r>
              <a:rPr lang="en-GB" sz="1200" dirty="0">
                <a:latin typeface="Comic Sans MS" panose="030F0702030302020204" pitchFamily="66" charset="0"/>
                <a:ea typeface="Times New Roman" panose="02020603050405020304" pitchFamily="18" charset="0"/>
                <a:cs typeface="Times New Roman" panose="02020603050405020304" pitchFamily="18" charset="0"/>
              </a:rPr>
              <a:t>Email: </a:t>
            </a:r>
            <a:r>
              <a:rPr lang="en-GB" sz="1200" dirty="0" err="1">
                <a:latin typeface="Comic Sans MS" panose="030F0702030302020204" pitchFamily="66" charset="0"/>
                <a:ea typeface="Times New Roman" panose="02020603050405020304" pitchFamily="18" charset="0"/>
                <a:cs typeface="Times New Roman" panose="02020603050405020304" pitchFamily="18" charset="0"/>
              </a:rPr>
              <a:t>Admin@bodringalltprimary.rctcbc.cymru</a:t>
            </a:r>
            <a:endParaRPr lang="en-GB" sz="1200" dirty="0">
              <a:latin typeface="Comic Sans MS" panose="030F0702030302020204" pitchFamily="66" charset="0"/>
              <a:ea typeface="Times New Roman" panose="02020603050405020304" pitchFamily="18" charset="0"/>
              <a:cs typeface="Times New Roman" panose="02020603050405020304" pitchFamily="18" charset="0"/>
            </a:endParaRPr>
          </a:p>
          <a:p>
            <a:endParaRPr lang="en-GB" sz="1200" dirty="0">
              <a:latin typeface="Comic Sans MS" panose="030F0702030302020204" pitchFamily="66" charset="0"/>
              <a:ea typeface="Times New Roman" panose="02020603050405020304" pitchFamily="18" charset="0"/>
              <a:cs typeface="Times New Roman" panose="02020603050405020304" pitchFamily="18" charset="0"/>
            </a:endParaRPr>
          </a:p>
        </p:txBody>
      </p:sp>
      <p:pic>
        <p:nvPicPr>
          <p:cNvPr id="9" name="Picture 8" descr="C:\Users\Howels2\AppData\Local\Microsoft\Windows\INetCache\Content.MSO\E9269EEC.tmp">
            <a:extLst>
              <a:ext uri="{FF2B5EF4-FFF2-40B4-BE49-F238E27FC236}">
                <a16:creationId xmlns:a16="http://schemas.microsoft.com/office/drawing/2014/main" id="{9C56D767-A533-4D7E-ACF2-A64E98325D04}"/>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62677" y="400896"/>
            <a:ext cx="1650067" cy="1229078"/>
          </a:xfrm>
          <a:prstGeom prst="rect">
            <a:avLst/>
          </a:prstGeom>
          <a:noFill/>
          <a:ln>
            <a:noFill/>
          </a:ln>
        </p:spPr>
      </p:pic>
      <p:sp>
        <p:nvSpPr>
          <p:cNvPr id="2" name="TextBox 1">
            <a:extLst>
              <a:ext uri="{FF2B5EF4-FFF2-40B4-BE49-F238E27FC236}">
                <a16:creationId xmlns:a16="http://schemas.microsoft.com/office/drawing/2014/main" id="{5E9006E7-34AE-4644-BF4C-E40C06E8807B}"/>
              </a:ext>
            </a:extLst>
          </p:cNvPr>
          <p:cNvSpPr txBox="1"/>
          <p:nvPr/>
        </p:nvSpPr>
        <p:spPr>
          <a:xfrm>
            <a:off x="4662677" y="1681657"/>
            <a:ext cx="1650067" cy="247888"/>
          </a:xfrm>
          <a:prstGeom prst="rect">
            <a:avLst/>
          </a:prstGeom>
          <a:noFill/>
        </p:spPr>
        <p:txBody>
          <a:bodyPr wrap="square" rtlCol="0">
            <a:spAutoFit/>
          </a:bodyPr>
          <a:lstStyle/>
          <a:p>
            <a:r>
              <a:rPr lang="en-GB" sz="1011" dirty="0">
                <a:latin typeface="Comic Sans MS" panose="030F0702030302020204" pitchFamily="66" charset="0"/>
              </a:rPr>
              <a:t>Be the best you can be</a:t>
            </a:r>
          </a:p>
        </p:txBody>
      </p:sp>
      <p:pic>
        <p:nvPicPr>
          <p:cNvPr id="14338" name="Picture 2" descr="https://attachments.office.net/owa/Sion.Howells%40bodringalltprimary.rctcbc.cymru/service.svc/s/GetAttachmentThumbnail?id=AAMkADI0ZjFiZjJjLWM5N2EtNGZjOS1hYjhkLWQwY2EyM2YxN2YwNQBGAAAAAAAopvRCuPglRrPdUu6i8KshBwCWpoNabx9jSKqAi0l0EsamAAmYGGbxAACWpoNabx9jSKqAi0l0EsamAAmYGGr%2BAAABEgAQANtDmNV2I2JMkVBcxfSxUyo%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cwMTcsImV4cCI6MTcxODU2NzMxNywiaXNzIjoiMDAwMDAwMDItMDAwMC0wZmYxLWNlMDAtMDAwMDAwMDAwMDAwQDRmM2YwZTUyLWI3MzQtNDE2NC05NDA5LTFiNjAxZDE0Nzk5MyIsImF1ZCI6IjAwMDAwMDAyLTAwMDAtMGZmMS1jZTAwLTAwMDAwMDAwMDAwMC9hdHRhY2htZW50cy5vZmZpY2UubmV0QDRmM2YwZTUyLWI3MzQtNDE2NC05NDA5LTFiNjAxZDE0Nzk5MyIsImhhcHAiOiJvd2EifQ.WgPMSoqw6r0yTai6aYfq8w-iQIH0pIN3L_VuiFwAeBzGcDLyRgGnVlwlipl7VCgyV7VNcXjw9fml-hjQMpgRT3ZVClAK4dauwjDOCoBgvSjs9YMKtURbG20dxHr3E7IbSOm6TgJPFCTgQMK0qXDyRt5etQmFL8JknQbEl6v0qyu0LNKiOXfYM5AKWTLlsq9GLbDu5P_JwtX8x2xuTbpyRjB8uYzbBN3rvRrvIGCTA-L5kNav1S2NlST06LX_lhmtBV4MWXQ0wtOFW-AMekX5d0Ozu1k9SAIRXec27oCZaDSXxobUukhf6aPOlA9fcFCQwQMvmd3xqeP4eqKxkYxlng&amp;X-OWA-CANARY=bdvoV0xvMg4AAAAAAAAAAICXKp88jtwYsbIb0WyVGNKhfBNpWB3HS313MEJhl6RKkVzvRGP0Glc.&amp;owa=outlook.office.com&amp;scriptVer=20240531006.12&amp;clientId=2BFF40004D1D4D858D6F00199261DA33&amp;animation=true">
            <a:extLst>
              <a:ext uri="{FF2B5EF4-FFF2-40B4-BE49-F238E27FC236}">
                <a16:creationId xmlns:a16="http://schemas.microsoft.com/office/drawing/2014/main" id="{742BB422-9B0C-4C01-8FEC-861A665A642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3541"/>
          <a:stretch/>
        </p:blipFill>
        <p:spPr bwMode="auto">
          <a:xfrm>
            <a:off x="4945931" y="8419221"/>
            <a:ext cx="1366813" cy="9787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4"/>
          <p:cNvSpPr txBox="1"/>
          <p:nvPr/>
        </p:nvSpPr>
        <p:spPr>
          <a:xfrm>
            <a:off x="323416" y="522822"/>
            <a:ext cx="6211168" cy="6851387"/>
          </a:xfrm>
          <a:prstGeom prst="rect">
            <a:avLst/>
          </a:prstGeom>
          <a:noFill/>
          <a:ln>
            <a:noFill/>
          </a:ln>
        </p:spPr>
        <p:txBody>
          <a:bodyPr spcFirstLastPara="1" wrap="square" lIns="99044" tIns="49510" rIns="99044" bIns="49510" anchor="t" anchorCtr="0">
            <a:spAutoFit/>
          </a:bodyPr>
          <a:lstStyle/>
          <a:p>
            <a:pPr algn="ctr">
              <a:buClr>
                <a:schemeClr val="dk1"/>
              </a:buClr>
              <a:buSzPts val="1600"/>
            </a:pPr>
            <a:r>
              <a:rPr lang="en-US" sz="2000" u="sng" dirty="0">
                <a:solidFill>
                  <a:schemeClr val="dk1"/>
                </a:solidFill>
                <a:latin typeface="Comic Sans MS" panose="030F0702030302020204" pitchFamily="66" charset="0"/>
                <a:ea typeface="Thonburi"/>
                <a:cs typeface="Thonburi"/>
                <a:sym typeface="Thonburi"/>
              </a:rPr>
              <a:t>Our School Vision</a:t>
            </a:r>
            <a:endParaRPr sz="2000" dirty="0">
              <a:latin typeface="Comic Sans MS" panose="030F0702030302020204" pitchFamily="66" charset="0"/>
            </a:endParaRPr>
          </a:p>
          <a:p>
            <a:pPr algn="ctr">
              <a:buClr>
                <a:schemeClr val="dk1"/>
              </a:buClr>
              <a:buSzPts val="1200"/>
            </a:pPr>
            <a:endParaRPr sz="1300" b="1" u="sng" dirty="0">
              <a:solidFill>
                <a:schemeClr val="dk1"/>
              </a:solidFill>
              <a:latin typeface="Thonburi"/>
              <a:ea typeface="Thonburi"/>
              <a:cs typeface="Thonburi"/>
              <a:sym typeface="Thonburi"/>
            </a:endParaRPr>
          </a:p>
          <a:p>
            <a:pPr algn="ctr">
              <a:buClr>
                <a:schemeClr val="dk1"/>
              </a:buClr>
              <a:buSzPts val="1200"/>
            </a:pPr>
            <a:endParaRPr sz="1300" b="1" u="sng" dirty="0">
              <a:solidFill>
                <a:schemeClr val="dk1"/>
              </a:solidFill>
              <a:latin typeface="Thonburi"/>
              <a:ea typeface="Thonburi"/>
              <a:cs typeface="Thonburi"/>
              <a:sym typeface="Thonburi"/>
            </a:endParaRPr>
          </a:p>
          <a:p>
            <a:pPr algn="ctr">
              <a:buClr>
                <a:schemeClr val="dk1"/>
              </a:buClr>
              <a:buSzPts val="1200"/>
            </a:pPr>
            <a:endParaRPr sz="1300" b="1" u="sng" dirty="0">
              <a:solidFill>
                <a:schemeClr val="dk1"/>
              </a:solidFill>
              <a:latin typeface="Thonburi"/>
              <a:ea typeface="Thonburi"/>
              <a:cs typeface="Thonburi"/>
              <a:sym typeface="Thonburi"/>
            </a:endParaRPr>
          </a:p>
          <a:p>
            <a:pPr algn="ctr">
              <a:buClr>
                <a:schemeClr val="dk1"/>
              </a:buClr>
              <a:buSzPts val="1200"/>
            </a:pPr>
            <a:endParaRPr sz="1300" b="1" u="sng" dirty="0">
              <a:solidFill>
                <a:schemeClr val="dk1"/>
              </a:solidFill>
              <a:latin typeface="Thonburi"/>
              <a:ea typeface="Thonburi"/>
              <a:cs typeface="Thonburi"/>
              <a:sym typeface="Thonburi"/>
            </a:endParaRPr>
          </a:p>
          <a:p>
            <a:pPr algn="ctr">
              <a:buClr>
                <a:schemeClr val="dk1"/>
              </a:buClr>
              <a:buSzPts val="1200"/>
            </a:pPr>
            <a:endParaRPr sz="1300" b="1" u="sng" dirty="0">
              <a:solidFill>
                <a:schemeClr val="dk1"/>
              </a:solidFill>
              <a:latin typeface="Thonburi"/>
              <a:ea typeface="Thonburi"/>
              <a:cs typeface="Thonburi"/>
              <a:sym typeface="Thonburi"/>
            </a:endParaRPr>
          </a:p>
          <a:p>
            <a:pPr algn="ctr">
              <a:buClr>
                <a:schemeClr val="dk1"/>
              </a:buClr>
              <a:buSzPts val="1200"/>
            </a:pPr>
            <a:endParaRPr sz="1300" b="1" u="sng" dirty="0">
              <a:solidFill>
                <a:schemeClr val="dk1"/>
              </a:solidFill>
              <a:latin typeface="Thonburi"/>
              <a:ea typeface="Thonburi"/>
              <a:cs typeface="Thonburi"/>
              <a:sym typeface="Thonburi"/>
            </a:endParaRPr>
          </a:p>
          <a:p>
            <a:pPr algn="ctr">
              <a:buClr>
                <a:schemeClr val="dk1"/>
              </a:buClr>
              <a:buSzPts val="1200"/>
            </a:pPr>
            <a:endParaRPr sz="1300" b="1" u="sng" dirty="0">
              <a:solidFill>
                <a:schemeClr val="dk1"/>
              </a:solidFill>
              <a:latin typeface="Thonburi"/>
              <a:ea typeface="Thonburi"/>
              <a:cs typeface="Thonburi"/>
              <a:sym typeface="Thonburi"/>
            </a:endParaRPr>
          </a:p>
          <a:p>
            <a:pPr>
              <a:buClr>
                <a:schemeClr val="dk1"/>
              </a:buClr>
              <a:buSzPts val="1200"/>
            </a:pPr>
            <a:endParaRPr sz="1300" dirty="0">
              <a:solidFill>
                <a:schemeClr val="dk1"/>
              </a:solidFill>
              <a:latin typeface="Arial"/>
              <a:ea typeface="Arial"/>
              <a:cs typeface="Arial"/>
              <a:sym typeface="Arial"/>
            </a:endParaRPr>
          </a:p>
          <a:p>
            <a:pPr>
              <a:buClr>
                <a:schemeClr val="dk1"/>
              </a:buClr>
              <a:buSzPts val="1200"/>
            </a:pPr>
            <a:endParaRPr sz="1300" dirty="0">
              <a:solidFill>
                <a:schemeClr val="dk1"/>
              </a:solidFill>
              <a:latin typeface="Arial"/>
              <a:ea typeface="Arial"/>
              <a:cs typeface="Arial"/>
              <a:sym typeface="Arial"/>
            </a:endParaRPr>
          </a:p>
          <a:p>
            <a:pPr>
              <a:lnSpc>
                <a:spcPct val="115000"/>
              </a:lnSpc>
              <a:buClr>
                <a:schemeClr val="dk1"/>
              </a:buClr>
              <a:buSzPts val="1100"/>
            </a:pPr>
            <a:r>
              <a:rPr lang="en-US" sz="1400" dirty="0">
                <a:solidFill>
                  <a:schemeClr val="dk1"/>
                </a:solidFill>
                <a:highlight>
                  <a:schemeClr val="lt1"/>
                </a:highlight>
                <a:latin typeface="Comic Sans MS" panose="030F0702030302020204" pitchFamily="66" charset="0"/>
              </a:rPr>
              <a:t>At Bodringallt Primary School, we believe that every family is as an integral part of our school community, the Bodringallt Family.​</a:t>
            </a:r>
            <a:endParaRPr sz="1400" dirty="0">
              <a:solidFill>
                <a:schemeClr val="dk1"/>
              </a:solidFill>
              <a:highlight>
                <a:schemeClr val="lt1"/>
              </a:highlight>
              <a:latin typeface="Comic Sans MS" panose="030F0702030302020204" pitchFamily="66" charset="0"/>
            </a:endParaRPr>
          </a:p>
          <a:p>
            <a:pPr>
              <a:lnSpc>
                <a:spcPct val="115000"/>
              </a:lnSpc>
              <a:buClr>
                <a:schemeClr val="dk1"/>
              </a:buClr>
              <a:buSzPts val="1100"/>
            </a:pPr>
            <a:r>
              <a:rPr lang="en-US" sz="1400" dirty="0">
                <a:solidFill>
                  <a:schemeClr val="dk1"/>
                </a:solidFill>
                <a:highlight>
                  <a:schemeClr val="lt1"/>
                </a:highlight>
                <a:latin typeface="Comic Sans MS" panose="030F0702030302020204" pitchFamily="66" charset="0"/>
              </a:rPr>
              <a:t>​</a:t>
            </a:r>
          </a:p>
          <a:p>
            <a:pPr algn="just">
              <a:lnSpc>
                <a:spcPct val="115000"/>
              </a:lnSpc>
              <a:buClr>
                <a:schemeClr val="dk1"/>
              </a:buClr>
              <a:buSzPts val="1100"/>
            </a:pPr>
            <a:r>
              <a:rPr lang="en-US" sz="1400" dirty="0">
                <a:solidFill>
                  <a:schemeClr val="dk1"/>
                </a:solidFill>
                <a:highlight>
                  <a:schemeClr val="lt1"/>
                </a:highlight>
                <a:latin typeface="Comic Sans MS" panose="030F0702030302020204" pitchFamily="66" charset="0"/>
              </a:rPr>
              <a:t>Through unconditional love, we have always prided ourselves on creating a nurturing and safe environment in which our children are happy, are challenged to grow as persevering, confident and unique individuals showing readiness to become empathic citizens and  lifelong learners. </a:t>
            </a:r>
          </a:p>
          <a:p>
            <a:pPr algn="just">
              <a:lnSpc>
                <a:spcPct val="115000"/>
              </a:lnSpc>
              <a:buClr>
                <a:schemeClr val="dk1"/>
              </a:buClr>
              <a:buSzPts val="1100"/>
            </a:pPr>
            <a:r>
              <a:rPr lang="en-US" sz="1400" dirty="0">
                <a:solidFill>
                  <a:schemeClr val="dk1"/>
                </a:solidFill>
                <a:highlight>
                  <a:schemeClr val="lt1"/>
                </a:highlight>
                <a:latin typeface="Comic Sans MS" panose="030F0702030302020204" pitchFamily="66" charset="0"/>
              </a:rPr>
              <a:t>We develop our learners to be both physically healthy and emotionally secure, through embedded trauma informed practices and our whole school approach to wellbeing.</a:t>
            </a:r>
          </a:p>
          <a:p>
            <a:pPr algn="just">
              <a:lnSpc>
                <a:spcPct val="115000"/>
              </a:lnSpc>
              <a:buClr>
                <a:schemeClr val="dk1"/>
              </a:buClr>
              <a:buSzPts val="1100"/>
            </a:pPr>
            <a:r>
              <a:rPr lang="en-US" sz="1400" dirty="0">
                <a:solidFill>
                  <a:schemeClr val="dk1"/>
                </a:solidFill>
                <a:highlight>
                  <a:schemeClr val="lt1"/>
                </a:highlight>
                <a:latin typeface="Comic Sans MS" panose="030F0702030302020204" pitchFamily="66" charset="0"/>
              </a:rPr>
              <a:t> </a:t>
            </a:r>
          </a:p>
          <a:p>
            <a:pPr algn="just">
              <a:lnSpc>
                <a:spcPct val="115000"/>
              </a:lnSpc>
              <a:buClr>
                <a:schemeClr val="dk1"/>
              </a:buClr>
              <a:buSzPts val="1100"/>
            </a:pPr>
            <a:r>
              <a:rPr lang="en-US" sz="1400" dirty="0">
                <a:solidFill>
                  <a:schemeClr val="dk1"/>
                </a:solidFill>
                <a:highlight>
                  <a:schemeClr val="lt1"/>
                </a:highlight>
                <a:latin typeface="Comic Sans MS" panose="030F0702030302020204" pitchFamily="66" charset="0"/>
              </a:rPr>
              <a:t>We encourage aspiration, opportunity and optimism by celebrating each child, their ambition, whilst remembering that every child is precious and unique; in order to enable them and us ‘to be the best we can be’.</a:t>
            </a:r>
            <a:endParaRPr sz="1400" dirty="0">
              <a:solidFill>
                <a:schemeClr val="dk1"/>
              </a:solidFill>
              <a:highlight>
                <a:schemeClr val="lt1"/>
              </a:highlight>
              <a:latin typeface="Comic Sans MS" panose="030F0702030302020204" pitchFamily="66" charset="0"/>
            </a:endParaRPr>
          </a:p>
          <a:p>
            <a:pPr algn="just">
              <a:lnSpc>
                <a:spcPct val="115000"/>
              </a:lnSpc>
              <a:buClr>
                <a:schemeClr val="dk1"/>
              </a:buClr>
              <a:buSzPts val="1100"/>
            </a:pPr>
            <a:r>
              <a:rPr lang="en-US" sz="1400" dirty="0">
                <a:solidFill>
                  <a:schemeClr val="dk1"/>
                </a:solidFill>
                <a:highlight>
                  <a:schemeClr val="lt1"/>
                </a:highlight>
                <a:latin typeface="Comic Sans MS" panose="030F0702030302020204" pitchFamily="66" charset="0"/>
              </a:rPr>
              <a:t>​For us, success means that our children feel happy, loved and safe that they have confidence and belief in reaching their full potential, whilst always showing respect, kindness and honesty, valuing and understanding the differences across Wales and the world.</a:t>
            </a:r>
            <a:endParaRPr sz="1192" dirty="0">
              <a:solidFill>
                <a:schemeClr val="dk1"/>
              </a:solidFill>
              <a:latin typeface="Calibri"/>
              <a:ea typeface="Calibri"/>
              <a:cs typeface="Calibri"/>
              <a:sym typeface="Calibri"/>
            </a:endParaRPr>
          </a:p>
        </p:txBody>
      </p:sp>
      <p:sp>
        <p:nvSpPr>
          <p:cNvPr id="119" name="Google Shape;119;p4"/>
          <p:cNvSpPr/>
          <p:nvPr/>
        </p:nvSpPr>
        <p:spPr>
          <a:xfrm>
            <a:off x="190501" y="276888"/>
            <a:ext cx="6464300" cy="9352201"/>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7" name="Picture 6" descr="C:\Users\Howels2\AppData\Local\Microsoft\Windows\INetCache\Content.MSO\E9269EEC.tmp">
            <a:extLst>
              <a:ext uri="{FF2B5EF4-FFF2-40B4-BE49-F238E27FC236}">
                <a16:creationId xmlns:a16="http://schemas.microsoft.com/office/drawing/2014/main" id="{3BE0FF26-5B88-4E17-9ACC-165A2B38007D}"/>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03969" y="1056631"/>
            <a:ext cx="1650067" cy="1229078"/>
          </a:xfrm>
          <a:prstGeom prst="rect">
            <a:avLst/>
          </a:prstGeom>
          <a:noFill/>
          <a:ln>
            <a:noFill/>
          </a:ln>
        </p:spPr>
      </p:pic>
      <p:sp>
        <p:nvSpPr>
          <p:cNvPr id="8" name="TextBox 7">
            <a:extLst>
              <a:ext uri="{FF2B5EF4-FFF2-40B4-BE49-F238E27FC236}">
                <a16:creationId xmlns:a16="http://schemas.microsoft.com/office/drawing/2014/main" id="{4AC26884-C6C5-4AD3-9EBD-BCBA4B4E9BD2}"/>
              </a:ext>
            </a:extLst>
          </p:cNvPr>
          <p:cNvSpPr txBox="1"/>
          <p:nvPr/>
        </p:nvSpPr>
        <p:spPr>
          <a:xfrm>
            <a:off x="2603969" y="2387156"/>
            <a:ext cx="1650067" cy="247888"/>
          </a:xfrm>
          <a:prstGeom prst="rect">
            <a:avLst/>
          </a:prstGeom>
          <a:noFill/>
        </p:spPr>
        <p:txBody>
          <a:bodyPr wrap="square" rtlCol="0">
            <a:spAutoFit/>
          </a:bodyPr>
          <a:lstStyle/>
          <a:p>
            <a:r>
              <a:rPr lang="en-GB" sz="1011" dirty="0">
                <a:latin typeface="Comic Sans MS" panose="030F0702030302020204" pitchFamily="66" charset="0"/>
              </a:rPr>
              <a:t>Be the best you can be</a:t>
            </a:r>
          </a:p>
        </p:txBody>
      </p:sp>
      <p:pic>
        <p:nvPicPr>
          <p:cNvPr id="1026" name="Picture 2" descr="Image preview">
            <a:extLst>
              <a:ext uri="{FF2B5EF4-FFF2-40B4-BE49-F238E27FC236}">
                <a16:creationId xmlns:a16="http://schemas.microsoft.com/office/drawing/2014/main" id="{3FDA8E08-C85B-4D97-9556-C9168E7ACB6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703" b="5493"/>
          <a:stretch/>
        </p:blipFill>
        <p:spPr bwMode="auto">
          <a:xfrm>
            <a:off x="323416" y="7197699"/>
            <a:ext cx="3090689" cy="22252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attachments.office.net/owa/Sion.Howells%40bodringalltprimary.rctcbc.cymru/service.svc/s/GetAttachmentThumbnail?id=AAMkADI0ZjFiZjJjLWM5N2EtNGZjOS1hYjhkLWQwY2EyM2YxN2YwNQBGAAAAAAAopvRCuPglRrPdUu6i8KshBwCWpoNabx9jSKqAi0l0EsamAAAAAAENAACWpoNabx9jSKqAi0l0EsamAAmWG%2BAEAAABEgAQACbSaoTNmfFOgDrGdHkFVVU%3D&amp;thumbnailType=2&amp;token=eyJhbGciOiJSUzI1NiIsImtpZCI6IkU1RDJGMEY4REE5M0I2NzA5QzQzQTlFOEE2MTQzQzAzRDYyRjlBODAiLCJ0eXAiOiJKV1QiLCJ4NXQiOiI1ZEx3LU5xVHRuQ2NRNm5vcGhROEE5WXZtb0EifQ.eyJvcmlnaW4iOiJodHRwczovL291dGxvb2sub2ZmaWNlLmNvbSIsInVjIjoiODU4ZDQwOGRiYzAwNDEwMGFiYTdiNGM4YWRmYTkyNm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MzMDI1MDYsImV4cCI6MTcxMzMwMzEwNiwiaXNzIjoiMDAwMDAwMDItMDAwMC0wZmYxLWNlMDAtMDAwMDAwMDAwMDAwQDRmM2YwZTUyLWI3MzQtNDE2NC05NDA5LTFiNjAxZDE0Nzk5MyIsImF1ZCI6IjAwMDAwMDAyLTAwMDAtMGZmMS1jZTAwLTAwMDAwMDAwMDAwMC9hdHRhY2htZW50cy5vZmZpY2UubmV0QDRmM2YwZTUyLWI3MzQtNDE2NC05NDA5LTFiNjAxZDE0Nzk5MyIsImhhcHAiOiJvd2EifQ.MLLyZAQvDrfZstreTwfzuN_Dg80D-g_BgEG393kfMMvbjjszC94hcQwpqOqbEFtyKmQZ3I1UteHuR0U1RDkVBwy4gQydnURiEw42AjKq-D64ucHVSKFegprsNkYGtSVnhIZKzthCRK8ozQwMM8V5_TsmJUyL2q56Z_9ZCamyb4soT-zEjGv1ZRRVjXKTh4Ob9xEkqbKwys9qfdLEekyex4AeO7tkjjhovjOHouOyTfcaeN59HVeJuZ4APTO9GFDNmGkyGqFawft7FQBl7QBiUFXmq0rC3n1wusb-ogL_TJOhCps-_tFiFBFtRG36eJA00XE0vw_XTpGQjWNgbQhByQ&amp;X-OWA-CANARY=bdvoV0xvMg4AAAAAAAAAACAxvjxbXtwYiDTVuytTQzUNrmoGDfqz5PPkWSQQrvHRygz0JsX6nqk.&amp;owa=outlook.office.com&amp;scriptVer=20240405002.15&amp;clientId=2BFF40004D1D4D858D6F00199261DA33&amp;animation=true">
            <a:extLst>
              <a:ext uri="{FF2B5EF4-FFF2-40B4-BE49-F238E27FC236}">
                <a16:creationId xmlns:a16="http://schemas.microsoft.com/office/drawing/2014/main" id="{B9B38577-76B3-4ECF-8F5C-474F8345F8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86691" y="7212782"/>
            <a:ext cx="3035017" cy="2225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5"/>
          <p:cNvSpPr txBox="1"/>
          <p:nvPr/>
        </p:nvSpPr>
        <p:spPr>
          <a:xfrm>
            <a:off x="410308" y="320546"/>
            <a:ext cx="6028592" cy="7440458"/>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u="sng" dirty="0">
                <a:solidFill>
                  <a:schemeClr val="dk1"/>
                </a:solidFill>
                <a:latin typeface="Comic Sans MS" panose="030F0702030302020204" pitchFamily="66" charset="0"/>
                <a:ea typeface="Thonburi"/>
                <a:cs typeface="Thonburi"/>
                <a:sym typeface="Thonburi"/>
              </a:rPr>
              <a:t>Introduction</a:t>
            </a:r>
          </a:p>
          <a:p>
            <a:pPr algn="ctr">
              <a:buClr>
                <a:schemeClr val="dk1"/>
              </a:buClr>
              <a:buSzPts val="2000"/>
            </a:pPr>
            <a:endParaRPr sz="1300" b="1" dirty="0">
              <a:latin typeface="Comic Sans MS" panose="030F0702030302020204" pitchFamily="66" charset="0"/>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Bodringallt Primary School is an English Medium school, situated in </a:t>
            </a:r>
            <a:r>
              <a:rPr lang="en-US" sz="1200" dirty="0" err="1">
                <a:solidFill>
                  <a:schemeClr val="dk1"/>
                </a:solidFill>
                <a:latin typeface="Comic Sans MS" panose="030F0702030302020204" pitchFamily="66" charset="0"/>
                <a:ea typeface="Arial"/>
                <a:cs typeface="Arial"/>
                <a:sym typeface="Arial"/>
              </a:rPr>
              <a:t>Ystrad</a:t>
            </a:r>
            <a:r>
              <a:rPr lang="en-US" sz="1200" dirty="0">
                <a:solidFill>
                  <a:schemeClr val="dk1"/>
                </a:solidFill>
                <a:latin typeface="Comic Sans MS" panose="030F0702030302020204" pitchFamily="66" charset="0"/>
                <a:ea typeface="Arial"/>
                <a:cs typeface="Arial"/>
                <a:sym typeface="Arial"/>
              </a:rPr>
              <a:t> Rhondda, in the Rhondda Valley, South Wales. It has served the children of </a:t>
            </a:r>
            <a:r>
              <a:rPr lang="en-US" sz="1200" dirty="0" err="1">
                <a:solidFill>
                  <a:schemeClr val="dk1"/>
                </a:solidFill>
                <a:latin typeface="Comic Sans MS" panose="030F0702030302020204" pitchFamily="66" charset="0"/>
                <a:ea typeface="Arial"/>
                <a:cs typeface="Arial"/>
                <a:sym typeface="Arial"/>
              </a:rPr>
              <a:t>Ystrad</a:t>
            </a:r>
            <a:r>
              <a:rPr lang="en-US" sz="1200" dirty="0">
                <a:solidFill>
                  <a:schemeClr val="dk1"/>
                </a:solidFill>
                <a:latin typeface="Comic Sans MS" panose="030F0702030302020204" pitchFamily="66" charset="0"/>
                <a:ea typeface="Arial"/>
                <a:cs typeface="Arial"/>
                <a:sym typeface="Arial"/>
              </a:rPr>
              <a:t> and beyond since 1869. The school currently has four classes, including a Local Authority Social Emotional and </a:t>
            </a:r>
            <a:r>
              <a:rPr lang="en-US" sz="1200" dirty="0" err="1">
                <a:solidFill>
                  <a:schemeClr val="dk1"/>
                </a:solidFill>
                <a:latin typeface="Comic Sans MS" panose="030F0702030302020204" pitchFamily="66" charset="0"/>
                <a:ea typeface="Arial"/>
                <a:cs typeface="Arial"/>
                <a:sym typeface="Arial"/>
              </a:rPr>
              <a:t>Behavioural</a:t>
            </a:r>
            <a:r>
              <a:rPr lang="en-US" sz="1200" dirty="0">
                <a:solidFill>
                  <a:schemeClr val="dk1"/>
                </a:solidFill>
                <a:latin typeface="Comic Sans MS" panose="030F0702030302020204" pitchFamily="66" charset="0"/>
                <a:ea typeface="Arial"/>
                <a:cs typeface="Arial"/>
                <a:sym typeface="Arial"/>
              </a:rPr>
              <a:t> Difficulties (SEBD) Class. There are currently 87 full time pupils on roll, ranging from 3 to 11 years old.</a:t>
            </a:r>
            <a:endParaRPr sz="1200" dirty="0">
              <a:latin typeface="Comic Sans MS" panose="030F0702030302020204" pitchFamily="66" charset="0"/>
            </a:endParaRPr>
          </a:p>
          <a:p>
            <a:pPr algn="just">
              <a:buClr>
                <a:schemeClr val="dk1"/>
              </a:buClr>
              <a:buSzPts val="1200"/>
            </a:pP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The staff, pupils, community partners and ‘Parents and Friends’ group of Bodringallt Primary School benefit from large buildings, community and school gardens and grounds with lots of space. As well as our four classrooms we have two halls, learning areas in our upstairs hall, our ‘Rainbow’ provision (in house nurture provision – 15 years and going strong), our ‘Bod Pod’ and our family room too.</a:t>
            </a:r>
            <a:endParaRPr sz="1200" dirty="0">
              <a:latin typeface="Comic Sans MS" panose="030F0702030302020204" pitchFamily="66" charset="0"/>
            </a:endParaRPr>
          </a:p>
          <a:p>
            <a:pPr algn="just">
              <a:buClr>
                <a:schemeClr val="dk1"/>
              </a:buClr>
              <a:buSzPts val="1200"/>
            </a:pP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We have very strong links with the local community and work regularly with Dig 4 Health, Save the Children, </a:t>
            </a:r>
            <a:r>
              <a:rPr lang="en-US" sz="1200" dirty="0" err="1">
                <a:solidFill>
                  <a:schemeClr val="dk1"/>
                </a:solidFill>
                <a:latin typeface="Comic Sans MS" panose="030F0702030302020204" pitchFamily="66" charset="0"/>
                <a:ea typeface="Arial"/>
                <a:cs typeface="Arial"/>
                <a:sym typeface="Arial"/>
              </a:rPr>
              <a:t>Treorchy</a:t>
            </a:r>
            <a:r>
              <a:rPr lang="en-US" sz="1200" dirty="0">
                <a:solidFill>
                  <a:schemeClr val="dk1"/>
                </a:solidFill>
                <a:latin typeface="Comic Sans MS" panose="030F0702030302020204" pitchFamily="66" charset="0"/>
                <a:ea typeface="Arial"/>
                <a:cs typeface="Arial"/>
                <a:sym typeface="Arial"/>
              </a:rPr>
              <a:t> Male Voice Choir, </a:t>
            </a:r>
            <a:r>
              <a:rPr lang="en-US" sz="1200" dirty="0" err="1">
                <a:solidFill>
                  <a:schemeClr val="dk1"/>
                </a:solidFill>
                <a:latin typeface="Comic Sans MS" panose="030F0702030302020204" pitchFamily="66" charset="0"/>
                <a:ea typeface="Arial"/>
                <a:cs typeface="Arial"/>
                <a:sym typeface="Arial"/>
              </a:rPr>
              <a:t>Pobl</a:t>
            </a:r>
            <a:r>
              <a:rPr lang="en-US" sz="1200" dirty="0">
                <a:solidFill>
                  <a:schemeClr val="dk1"/>
                </a:solidFill>
                <a:latin typeface="Comic Sans MS" panose="030F0702030302020204" pitchFamily="66" charset="0"/>
                <a:ea typeface="Arial"/>
                <a:cs typeface="Arial"/>
                <a:sym typeface="Arial"/>
              </a:rPr>
              <a:t> y Gwaith, Cambrian Village Trust, Sporting Marvels, Big </a:t>
            </a:r>
            <a:r>
              <a:rPr lang="en-US" sz="1200" dirty="0" err="1">
                <a:solidFill>
                  <a:schemeClr val="dk1"/>
                </a:solidFill>
                <a:latin typeface="Comic Sans MS" panose="030F0702030302020204" pitchFamily="66" charset="0"/>
                <a:ea typeface="Arial"/>
                <a:cs typeface="Arial"/>
                <a:sym typeface="Arial"/>
              </a:rPr>
              <a:t>Bocs</a:t>
            </a:r>
            <a:r>
              <a:rPr lang="en-US" sz="1200" dirty="0">
                <a:solidFill>
                  <a:schemeClr val="dk1"/>
                </a:solidFill>
                <a:latin typeface="Comic Sans MS" panose="030F0702030302020204" pitchFamily="66" charset="0"/>
                <a:ea typeface="Arial"/>
                <a:cs typeface="Arial"/>
                <a:sym typeface="Arial"/>
              </a:rPr>
              <a:t> </a:t>
            </a:r>
            <a:r>
              <a:rPr lang="en-US" sz="1200" dirty="0" err="1">
                <a:solidFill>
                  <a:schemeClr val="dk1"/>
                </a:solidFill>
                <a:latin typeface="Comic Sans MS" panose="030F0702030302020204" pitchFamily="66" charset="0"/>
                <a:ea typeface="Arial"/>
                <a:cs typeface="Arial"/>
                <a:sym typeface="Arial"/>
              </a:rPr>
              <a:t>Bwyd</a:t>
            </a:r>
            <a:r>
              <a:rPr lang="en-US" sz="1200" dirty="0">
                <a:solidFill>
                  <a:schemeClr val="dk1"/>
                </a:solidFill>
                <a:latin typeface="Comic Sans MS" panose="030F0702030302020204" pitchFamily="66" charset="0"/>
                <a:ea typeface="Arial"/>
                <a:cs typeface="Arial"/>
                <a:sym typeface="Arial"/>
              </a:rPr>
              <a:t>, Central South Consortia and Valleys Kids amongst many others.</a:t>
            </a:r>
            <a:endParaRPr sz="1200" dirty="0">
              <a:latin typeface="Comic Sans MS" panose="030F0702030302020204" pitchFamily="66" charset="0"/>
            </a:endParaRPr>
          </a:p>
          <a:p>
            <a:pPr algn="just">
              <a:buClr>
                <a:schemeClr val="dk1"/>
              </a:buClr>
              <a:buSzPts val="1200"/>
            </a:pP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One of the biggest strengths of the school is our nurturing ethos and the unconditional love we give; we have several ‘Thrive’ trained staff, pursuing Nurturing Schools Status and our staff are actively engaged in curriculum and professional networks, developing their and our practice through much self directed research.  We are innovative in our approach and are always seeking ways in which we can improve and provide the best possible experiences for the learners in our care.</a:t>
            </a: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Despite, extreme funding cuts over the last few years, other strengths of the school include music and extra-curricular opportunities. We have an extremely active choir who take part in concerts both in school, nursing homes, chapels, churches, the old age </a:t>
            </a:r>
            <a:r>
              <a:rPr lang="en-US" sz="1200" dirty="0" err="1">
                <a:solidFill>
                  <a:schemeClr val="dk1"/>
                </a:solidFill>
                <a:latin typeface="Comic Sans MS" panose="030F0702030302020204" pitchFamily="66" charset="0"/>
                <a:ea typeface="Arial"/>
                <a:cs typeface="Arial"/>
                <a:sym typeface="Arial"/>
              </a:rPr>
              <a:t>centre</a:t>
            </a:r>
            <a:r>
              <a:rPr lang="en-US" sz="1200" dirty="0">
                <a:solidFill>
                  <a:schemeClr val="dk1"/>
                </a:solidFill>
                <a:latin typeface="Comic Sans MS" panose="030F0702030302020204" pitchFamily="66" charset="0"/>
                <a:ea typeface="Arial"/>
                <a:cs typeface="Arial"/>
                <a:sym typeface="Arial"/>
              </a:rPr>
              <a:t> and other venues near and far. We have provided several clubs from Year 1 – 6 – ranging from Fun Club, Cambrian Club, Dance Club, Empathy Club, Coding and Cookery too.  Pupils get the benefit of school clubs, attending cluster events and we have coaching in school from Cricket Wales, Cambrian Village Trust and Sporting Marvels amongst others.</a:t>
            </a:r>
            <a:endParaRPr sz="1200" dirty="0">
              <a:latin typeface="Comic Sans MS" panose="030F0702030302020204" pitchFamily="66" charset="0"/>
            </a:endParaRPr>
          </a:p>
          <a:p>
            <a:pPr algn="just">
              <a:buClr>
                <a:schemeClr val="dk1"/>
              </a:buClr>
              <a:buSzPts val="1200"/>
            </a:pP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Enquires about admissions can be made directly to the school or through Rhondda </a:t>
            </a:r>
            <a:r>
              <a:rPr lang="en-US" sz="1200" dirty="0" err="1">
                <a:solidFill>
                  <a:schemeClr val="dk1"/>
                </a:solidFill>
                <a:latin typeface="Comic Sans MS" panose="030F0702030302020204" pitchFamily="66" charset="0"/>
                <a:ea typeface="Arial"/>
                <a:cs typeface="Arial"/>
                <a:sym typeface="Arial"/>
              </a:rPr>
              <a:t>Cynon</a:t>
            </a:r>
            <a:r>
              <a:rPr lang="en-US" sz="1200" dirty="0">
                <a:solidFill>
                  <a:schemeClr val="dk1"/>
                </a:solidFill>
                <a:latin typeface="Comic Sans MS" panose="030F0702030302020204" pitchFamily="66" charset="0"/>
                <a:ea typeface="Arial"/>
                <a:cs typeface="Arial"/>
                <a:sym typeface="Arial"/>
              </a:rPr>
              <a:t> </a:t>
            </a:r>
            <a:r>
              <a:rPr lang="en-US" sz="1200" dirty="0" err="1">
                <a:solidFill>
                  <a:schemeClr val="dk1"/>
                </a:solidFill>
                <a:latin typeface="Comic Sans MS" panose="030F0702030302020204" pitchFamily="66" charset="0"/>
                <a:ea typeface="Arial"/>
                <a:cs typeface="Arial"/>
                <a:sym typeface="Arial"/>
              </a:rPr>
              <a:t>Taff</a:t>
            </a:r>
            <a:r>
              <a:rPr lang="en-US" sz="1200" dirty="0">
                <a:solidFill>
                  <a:schemeClr val="dk1"/>
                </a:solidFill>
                <a:latin typeface="Comic Sans MS" panose="030F0702030302020204" pitchFamily="66" charset="0"/>
                <a:ea typeface="Arial"/>
                <a:cs typeface="Arial"/>
                <a:sym typeface="Arial"/>
              </a:rPr>
              <a:t> Council. </a:t>
            </a:r>
            <a:endParaRPr sz="1200" dirty="0">
              <a:solidFill>
                <a:schemeClr val="dk1"/>
              </a:solidFill>
              <a:latin typeface="Comic Sans MS" panose="030F0702030302020204" pitchFamily="66" charset="0"/>
              <a:ea typeface="Arial"/>
              <a:cs typeface="Arial"/>
              <a:sym typeface="Arial"/>
            </a:endParaRPr>
          </a:p>
        </p:txBody>
      </p:sp>
      <p:sp>
        <p:nvSpPr>
          <p:cNvPr id="128" name="Google Shape;128;p5"/>
          <p:cNvSpPr/>
          <p:nvPr/>
        </p:nvSpPr>
        <p:spPr>
          <a:xfrm>
            <a:off x="159681" y="280332"/>
            <a:ext cx="6488727" cy="9352227"/>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DF950BA2-5487-4581-B7BB-F8E5213C2907}"/>
              </a:ext>
            </a:extLst>
          </p:cNvPr>
          <p:cNvPicPr>
            <a:picLocks noChangeAspect="1"/>
          </p:cNvPicPr>
          <p:nvPr/>
        </p:nvPicPr>
        <p:blipFill>
          <a:blip r:embed="rId3"/>
          <a:stretch>
            <a:fillRect/>
          </a:stretch>
        </p:blipFill>
        <p:spPr>
          <a:xfrm>
            <a:off x="3247910" y="7713849"/>
            <a:ext cx="3129835" cy="1669337"/>
          </a:xfrm>
          <a:prstGeom prst="rect">
            <a:avLst/>
          </a:prstGeom>
        </p:spPr>
      </p:pic>
      <p:pic>
        <p:nvPicPr>
          <p:cNvPr id="3" name="Picture 2">
            <a:extLst>
              <a:ext uri="{FF2B5EF4-FFF2-40B4-BE49-F238E27FC236}">
                <a16:creationId xmlns:a16="http://schemas.microsoft.com/office/drawing/2014/main" id="{11E6B003-51D0-4869-AAF1-9C04C4A27ADD}"/>
              </a:ext>
            </a:extLst>
          </p:cNvPr>
          <p:cNvPicPr>
            <a:picLocks noChangeAspect="1"/>
          </p:cNvPicPr>
          <p:nvPr/>
        </p:nvPicPr>
        <p:blipFill rotWithShape="1">
          <a:blip r:embed="rId4"/>
          <a:srcRect r="4091" b="14389"/>
          <a:stretch/>
        </p:blipFill>
        <p:spPr>
          <a:xfrm>
            <a:off x="410308" y="7713849"/>
            <a:ext cx="2586975" cy="166933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6"/>
          <p:cNvSpPr txBox="1"/>
          <p:nvPr/>
        </p:nvSpPr>
        <p:spPr>
          <a:xfrm>
            <a:off x="419100" y="425298"/>
            <a:ext cx="6048763" cy="8301271"/>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Aims of Bodringallt Primary School</a:t>
            </a:r>
            <a:endParaRPr sz="2000" dirty="0">
              <a:latin typeface="Comic Sans MS" panose="030F0702030302020204" pitchFamily="66" charset="0"/>
            </a:endParaRPr>
          </a:p>
          <a:p>
            <a:pPr>
              <a:buClr>
                <a:schemeClr val="dk1"/>
              </a:buClr>
              <a:buSzPts val="1400"/>
            </a:pPr>
            <a:endParaRPr sz="1156" dirty="0">
              <a:solidFill>
                <a:schemeClr val="dk1"/>
              </a:solidFill>
              <a:latin typeface="Thonburi"/>
              <a:ea typeface="Thonburi"/>
              <a:cs typeface="Thonburi"/>
              <a:sym typeface="Thonburi"/>
            </a:endParaRPr>
          </a:p>
          <a:p>
            <a:pPr algn="just">
              <a:buClr>
                <a:schemeClr val="dk1"/>
              </a:buClr>
              <a:buSzPts val="1200"/>
            </a:pPr>
            <a:r>
              <a:rPr lang="en-US" sz="1400" dirty="0">
                <a:solidFill>
                  <a:schemeClr val="dk1"/>
                </a:solidFill>
                <a:latin typeface="Comic Sans MS" panose="030F0702030302020204" pitchFamily="66" charset="0"/>
                <a:ea typeface="Arial"/>
                <a:cs typeface="Arial"/>
                <a:sym typeface="Arial"/>
              </a:rPr>
              <a:t>At Bodringallt Primary School we believe that each and every child is special and unique. We strive to enable them to be the best they can be and provide opportunities for happiness and success for every one of them, while providing a high standard of education and provision.</a:t>
            </a:r>
            <a:endParaRPr sz="1400" dirty="0">
              <a:latin typeface="Comic Sans MS" panose="030F0702030302020204" pitchFamily="66" charset="0"/>
            </a:endParaRPr>
          </a:p>
          <a:p>
            <a:pPr algn="just">
              <a:buClr>
                <a:schemeClr val="dk1"/>
              </a:buClr>
              <a:buSzPts val="1200"/>
            </a:pPr>
            <a:endParaRPr sz="800" dirty="0">
              <a:solidFill>
                <a:schemeClr val="dk1"/>
              </a:solidFill>
              <a:latin typeface="Arial"/>
              <a:ea typeface="Arial"/>
              <a:cs typeface="Arial"/>
              <a:sym typeface="Arial"/>
            </a:endParaRPr>
          </a:p>
          <a:p>
            <a:pPr algn="just">
              <a:buClr>
                <a:schemeClr val="dk1"/>
              </a:buClr>
              <a:buSzPts val="1200"/>
            </a:pPr>
            <a:r>
              <a:rPr lang="en-US" sz="1400" b="1" u="sng" dirty="0">
                <a:solidFill>
                  <a:schemeClr val="dk1"/>
                </a:solidFill>
                <a:latin typeface="Comic Sans MS" panose="030F0702030302020204" pitchFamily="66" charset="0"/>
                <a:ea typeface="Arial"/>
                <a:cs typeface="Arial"/>
                <a:sym typeface="Arial"/>
              </a:rPr>
              <a:t>Aims and Objectives</a:t>
            </a:r>
            <a:endParaRPr sz="1400" dirty="0">
              <a:latin typeface="Comic Sans MS" panose="030F0702030302020204" pitchFamily="66" charset="0"/>
            </a:endParaRPr>
          </a:p>
          <a:p>
            <a:pPr algn="just">
              <a:buClr>
                <a:schemeClr val="dk1"/>
              </a:buClr>
              <a:buSzPts val="1200"/>
            </a:pPr>
            <a:endParaRPr lang="en-GB" sz="800" b="1" u="sng" dirty="0">
              <a:solidFill>
                <a:schemeClr val="dk1"/>
              </a:solidFill>
              <a:latin typeface="Comic Sans MS" panose="030F0702030302020204" pitchFamily="66" charset="0"/>
              <a:ea typeface="Arial"/>
              <a:cs typeface="Arial"/>
              <a:sym typeface="Arial"/>
            </a:endParaRPr>
          </a:p>
          <a:p>
            <a:pPr marL="247647" indent="-247647" algn="just">
              <a:buClr>
                <a:schemeClr val="dk1"/>
              </a:buClr>
              <a:buSzPts val="1200"/>
              <a:buFont typeface="Arial" panose="020B0604020202020204" pitchFamily="34" charset="0"/>
              <a:buChar char="•"/>
            </a:pPr>
            <a:r>
              <a:rPr lang="en-GB" sz="1400" dirty="0">
                <a:latin typeface="Comic Sans MS" panose="030F0702030302020204" pitchFamily="66" charset="0"/>
              </a:rPr>
              <a:t>Nurture and support emotional wellbeing, where relationships with children, their families and the wider community are at it’s heart</a:t>
            </a:r>
          </a:p>
          <a:p>
            <a:pPr marL="247647" indent="-247647" algn="just">
              <a:buClr>
                <a:schemeClr val="dk1"/>
              </a:buClr>
              <a:buSzPts val="1200"/>
              <a:buFont typeface="Arial" panose="020B0604020202020204" pitchFamily="34" charset="0"/>
              <a:buChar char="•"/>
            </a:pPr>
            <a:r>
              <a:rPr lang="en-GB" sz="1400" dirty="0">
                <a:latin typeface="Comic Sans MS" panose="030F0702030302020204" pitchFamily="66" charset="0"/>
              </a:rPr>
              <a:t>Love and support our children so that they discover the means of developing their unique personalities for them to reach their potential, develop acceptance, empathy, independence, resilience, and gain the skills, attitudes and knowledge that will meet their future needs – to walk shoulder to shoulder with anyone, anywhere, when they leave the Bodringallt Family</a:t>
            </a:r>
          </a:p>
          <a:p>
            <a:pPr marL="247647" indent="-247647" algn="just">
              <a:buClr>
                <a:schemeClr val="dk1"/>
              </a:buClr>
              <a:buSzPts val="1200"/>
              <a:buFont typeface="Arial" panose="020B0604020202020204" pitchFamily="34" charset="0"/>
              <a:buChar char="•"/>
            </a:pPr>
            <a:r>
              <a:rPr lang="en-GB" sz="1400" dirty="0">
                <a:latin typeface="Comic Sans MS" panose="030F0702030302020204" pitchFamily="66" charset="0"/>
              </a:rPr>
              <a:t>Create a flexible and responsive environment – to the needs of ever changing learner needs and cohorts</a:t>
            </a:r>
          </a:p>
          <a:p>
            <a:pPr marL="247647" indent="-247647" algn="just">
              <a:buClr>
                <a:schemeClr val="dk1"/>
              </a:buClr>
              <a:buSzPts val="1200"/>
              <a:buFont typeface="Arial" panose="020B0604020202020204" pitchFamily="34" charset="0"/>
              <a:buChar char="•"/>
            </a:pPr>
            <a:r>
              <a:rPr lang="en-GB" sz="1400" dirty="0">
                <a:latin typeface="Comic Sans MS" panose="030F0702030302020204" pitchFamily="66" charset="0"/>
              </a:rPr>
              <a:t>Provide calm neutral and natural  learning spaces that provide comfort, areas for exploration / writing / mark-making / reading areas with high / low tables chairs, cushions</a:t>
            </a:r>
          </a:p>
          <a:p>
            <a:pPr marL="247647" indent="-247647" algn="just">
              <a:lnSpc>
                <a:spcPct val="107000"/>
              </a:lnSpc>
              <a:buFont typeface="Arial" panose="020B0604020202020204" pitchFamily="34" charset="0"/>
              <a:buChar char="•"/>
              <a:tabLst>
                <a:tab pos="660388" algn="l"/>
              </a:tabLst>
            </a:pPr>
            <a:r>
              <a:rPr lang="en-US" sz="1400" dirty="0">
                <a:latin typeface="Comic Sans MS" panose="030F0702030302020204" pitchFamily="66" charset="0"/>
                <a:ea typeface="Calibri" panose="020F0502020204030204" pitchFamily="34" charset="0"/>
                <a:cs typeface="Times New Roman" panose="02020603050405020304" pitchFamily="18" charset="0"/>
              </a:rPr>
              <a:t>Enable our children to be literate, numerate and at ease with technology </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a:p>
            <a:pPr marL="247647" indent="-247647" algn="just">
              <a:lnSpc>
                <a:spcPct val="107000"/>
              </a:lnSpc>
              <a:buFont typeface="Arial" panose="020B0604020202020204" pitchFamily="34" charset="0"/>
              <a:buChar char="•"/>
              <a:tabLst>
                <a:tab pos="660388" algn="l"/>
              </a:tabLst>
            </a:pPr>
            <a:r>
              <a:rPr lang="en-US" sz="1400" dirty="0">
                <a:latin typeface="Comic Sans MS" panose="030F0702030302020204" pitchFamily="66" charset="0"/>
                <a:ea typeface="Calibri" panose="020F0502020204030204" pitchFamily="34" charset="0"/>
                <a:cs typeface="Times New Roman" panose="02020603050405020304" pitchFamily="18" charset="0"/>
              </a:rPr>
              <a:t>Uphold high expectations of all children’s learning </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a:p>
            <a:pPr marL="247647" indent="-247647" algn="just">
              <a:lnSpc>
                <a:spcPct val="107000"/>
              </a:lnSpc>
              <a:buFont typeface="Arial" panose="020B0604020202020204" pitchFamily="34" charset="0"/>
              <a:buChar char="•"/>
              <a:tabLst>
                <a:tab pos="660388" algn="l"/>
              </a:tabLst>
            </a:pPr>
            <a:r>
              <a:rPr lang="en-US" sz="1400" dirty="0">
                <a:latin typeface="Comic Sans MS" panose="030F0702030302020204" pitchFamily="66" charset="0"/>
                <a:ea typeface="Calibri" panose="020F0502020204030204" pitchFamily="34" charset="0"/>
                <a:cs typeface="Times New Roman" panose="02020603050405020304" pitchFamily="18" charset="0"/>
              </a:rPr>
              <a:t>To have high expectations of all children’s </a:t>
            </a:r>
            <a:r>
              <a:rPr lang="en-US" sz="1400" dirty="0" err="1">
                <a:latin typeface="Comic Sans MS" panose="030F0702030302020204" pitchFamily="66" charset="0"/>
                <a:ea typeface="Calibri" panose="020F0502020204030204" pitchFamily="34" charset="0"/>
                <a:cs typeface="Times New Roman" panose="02020603050405020304" pitchFamily="18" charset="0"/>
              </a:rPr>
              <a:t>behaviour</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a:p>
            <a:pPr marL="247647" indent="-247647" algn="just">
              <a:lnSpc>
                <a:spcPct val="107000"/>
              </a:lnSpc>
              <a:buFont typeface="Arial" panose="020B0604020202020204" pitchFamily="34" charset="0"/>
              <a:buChar char="•"/>
              <a:tabLst>
                <a:tab pos="660388" algn="l"/>
              </a:tabLst>
            </a:pPr>
            <a:r>
              <a:rPr lang="en-US" sz="1400" dirty="0">
                <a:latin typeface="Comic Sans MS" panose="030F0702030302020204" pitchFamily="66" charset="0"/>
                <a:ea typeface="Calibri" panose="020F0502020204030204" pitchFamily="34" charset="0"/>
                <a:cs typeface="Times New Roman" panose="02020603050405020304" pitchFamily="18" charset="0"/>
              </a:rPr>
              <a:t>Cultivate, maintain and value strong partnerships between staff, children, parents/</a:t>
            </a:r>
            <a:r>
              <a:rPr lang="en-US" sz="1400" dirty="0" err="1">
                <a:latin typeface="Comic Sans MS" panose="030F0702030302020204" pitchFamily="66" charset="0"/>
                <a:ea typeface="Calibri" panose="020F0502020204030204" pitchFamily="34" charset="0"/>
                <a:cs typeface="Times New Roman" panose="02020603050405020304" pitchFamily="18" charset="0"/>
              </a:rPr>
              <a:t>carers</a:t>
            </a:r>
            <a:r>
              <a:rPr lang="en-US" sz="1400" dirty="0">
                <a:latin typeface="Comic Sans MS" panose="030F0702030302020204" pitchFamily="66" charset="0"/>
                <a:ea typeface="Calibri" panose="020F0502020204030204" pitchFamily="34" charset="0"/>
                <a:cs typeface="Times New Roman" panose="02020603050405020304" pitchFamily="18" charset="0"/>
              </a:rPr>
              <a:t> and the local community, our partners and industry</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a:p>
            <a:pPr marL="247647" indent="-247647" algn="just">
              <a:lnSpc>
                <a:spcPct val="107000"/>
              </a:lnSpc>
              <a:buFont typeface="Arial" panose="020B0604020202020204" pitchFamily="34" charset="0"/>
              <a:buChar char="•"/>
              <a:tabLst>
                <a:tab pos="660388" algn="l"/>
              </a:tabLst>
            </a:pPr>
            <a:r>
              <a:rPr lang="en-US" sz="1400" dirty="0">
                <a:latin typeface="Comic Sans MS" panose="030F0702030302020204" pitchFamily="66" charset="0"/>
                <a:ea typeface="Calibri" panose="020F0502020204030204" pitchFamily="34" charset="0"/>
                <a:cs typeface="Times New Roman" panose="02020603050405020304" pitchFamily="18" charset="0"/>
              </a:rPr>
              <a:t>Foster a climate of success by celebrating achievements both inside and outside school in ways that uplifts the children</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a:p>
            <a:pPr marL="247647" indent="-247647" algn="just">
              <a:lnSpc>
                <a:spcPct val="107000"/>
              </a:lnSpc>
              <a:buFont typeface="Arial" panose="020B0604020202020204" pitchFamily="34" charset="0"/>
              <a:buChar char="•"/>
              <a:tabLst>
                <a:tab pos="660388" algn="l"/>
              </a:tabLst>
            </a:pPr>
            <a:r>
              <a:rPr lang="en-US" sz="1400" dirty="0">
                <a:latin typeface="Comic Sans MS" panose="030F0702030302020204" pitchFamily="66" charset="0"/>
                <a:ea typeface="Calibri" panose="020F0502020204030204" pitchFamily="34" charset="0"/>
                <a:cs typeface="Times New Roman" panose="02020603050405020304" pitchFamily="18" charset="0"/>
              </a:rPr>
              <a:t>Promote spiritual and moral development of children, preparing them for adult life</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a:p>
            <a:pPr marL="247647" indent="-247647" algn="just">
              <a:lnSpc>
                <a:spcPct val="107000"/>
              </a:lnSpc>
              <a:spcAft>
                <a:spcPts val="1156"/>
              </a:spcAft>
              <a:buFont typeface="Arial" panose="020B0604020202020204" pitchFamily="34" charset="0"/>
              <a:buChar char="•"/>
              <a:tabLst>
                <a:tab pos="660388" algn="l"/>
              </a:tabLst>
            </a:pPr>
            <a:r>
              <a:rPr lang="en-US" sz="1400" dirty="0">
                <a:latin typeface="Comic Sans MS" panose="030F0702030302020204" pitchFamily="66" charset="0"/>
                <a:ea typeface="Calibri" panose="020F0502020204030204" pitchFamily="34" charset="0"/>
                <a:cs typeface="Times New Roman" panose="02020603050405020304" pitchFamily="18" charset="0"/>
              </a:rPr>
              <a:t>Instill a sense of pride in our locality, our nation, our language and our heritage, whilst being aware of, and respectful towards other communities</a:t>
            </a:r>
            <a:endParaRPr sz="1400" b="1" u="sng" dirty="0">
              <a:solidFill>
                <a:schemeClr val="dk1"/>
              </a:solidFill>
              <a:latin typeface="Comic Sans MS" panose="030F0702030302020204" pitchFamily="66" charset="0"/>
              <a:ea typeface="Arial"/>
              <a:cs typeface="Arial"/>
              <a:sym typeface="Arial"/>
            </a:endParaRPr>
          </a:p>
        </p:txBody>
      </p:sp>
      <p:sp>
        <p:nvSpPr>
          <p:cNvPr id="136" name="Google Shape;136;p6"/>
          <p:cNvSpPr/>
          <p:nvPr/>
        </p:nvSpPr>
        <p:spPr>
          <a:xfrm>
            <a:off x="250824" y="280332"/>
            <a:ext cx="6471579" cy="9352227"/>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1026" name="Picture 2" descr="Image preview">
            <a:extLst>
              <a:ext uri="{FF2B5EF4-FFF2-40B4-BE49-F238E27FC236}">
                <a16:creationId xmlns:a16="http://schemas.microsoft.com/office/drawing/2014/main" id="{950FD4A5-CD57-4D8C-BE3E-E21CA94384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237" y="8358707"/>
            <a:ext cx="2035563" cy="10869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1A9F16AC-862A-4143-9692-8684B625C54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r="61" b="15469"/>
          <a:stretch/>
        </p:blipFill>
        <p:spPr bwMode="auto">
          <a:xfrm>
            <a:off x="4203700" y="8054743"/>
            <a:ext cx="1832633" cy="13909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graphicFrame>
        <p:nvGraphicFramePr>
          <p:cNvPr id="22" name="Table 21">
            <a:extLst>
              <a:ext uri="{FF2B5EF4-FFF2-40B4-BE49-F238E27FC236}">
                <a16:creationId xmlns:a16="http://schemas.microsoft.com/office/drawing/2014/main" id="{D65C161C-F35C-425F-8AA8-A66F2232290B}"/>
              </a:ext>
            </a:extLst>
          </p:cNvPr>
          <p:cNvGraphicFramePr>
            <a:graphicFrameLocks noGrp="1"/>
          </p:cNvGraphicFramePr>
          <p:nvPr>
            <p:extLst>
              <p:ext uri="{D42A27DB-BD31-4B8C-83A1-F6EECF244321}">
                <p14:modId xmlns:p14="http://schemas.microsoft.com/office/powerpoint/2010/main" val="3874459405"/>
              </p:ext>
            </p:extLst>
          </p:nvPr>
        </p:nvGraphicFramePr>
        <p:xfrm>
          <a:off x="1366156" y="825954"/>
          <a:ext cx="4114801" cy="985928"/>
        </p:xfrm>
        <a:graphic>
          <a:graphicData uri="http://schemas.openxmlformats.org/drawingml/2006/table">
            <a:tbl>
              <a:tblPr firstRow="1" firstCol="1" bandRow="1">
                <a:tableStyleId>{5C22544A-7EE6-4342-B048-85BDC9FD1C3A}</a:tableStyleId>
              </a:tblPr>
              <a:tblGrid>
                <a:gridCol w="1810181">
                  <a:extLst>
                    <a:ext uri="{9D8B030D-6E8A-4147-A177-3AD203B41FA5}">
                      <a16:colId xmlns:a16="http://schemas.microsoft.com/office/drawing/2014/main" val="3709194757"/>
                    </a:ext>
                  </a:extLst>
                </a:gridCol>
                <a:gridCol w="2304620">
                  <a:extLst>
                    <a:ext uri="{9D8B030D-6E8A-4147-A177-3AD203B41FA5}">
                      <a16:colId xmlns:a16="http://schemas.microsoft.com/office/drawing/2014/main" val="2231423599"/>
                    </a:ext>
                  </a:extLst>
                </a:gridCol>
              </a:tblGrid>
              <a:tr h="315368">
                <a:tc>
                  <a:txBody>
                    <a:bodyPr/>
                    <a:lstStyle/>
                    <a:p>
                      <a:pPr>
                        <a:spcAft>
                          <a:spcPts val="0"/>
                        </a:spcAft>
                      </a:pPr>
                      <a:r>
                        <a:rPr lang="en-US" sz="1100" dirty="0">
                          <a:solidFill>
                            <a:schemeClr val="tx1"/>
                          </a:solidFill>
                          <a:effectLst/>
                        </a:rPr>
                        <a:t>Headteacher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b="0" dirty="0" err="1">
                          <a:solidFill>
                            <a:schemeClr val="tx1"/>
                          </a:solidFill>
                          <a:effectLst/>
                        </a:rPr>
                        <a:t>Mr</a:t>
                      </a:r>
                      <a:r>
                        <a:rPr lang="en-US" sz="1100" b="0" dirty="0">
                          <a:solidFill>
                            <a:schemeClr val="tx1"/>
                          </a:solidFill>
                          <a:effectLst/>
                        </a:rPr>
                        <a:t> S Howells</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689135"/>
                  </a:ext>
                </a:extLst>
              </a:tr>
              <a:tr h="272143">
                <a:tc>
                  <a:txBody>
                    <a:bodyPr/>
                    <a:lstStyle/>
                    <a:p>
                      <a:pPr>
                        <a:spcAft>
                          <a:spcPts val="0"/>
                        </a:spcAft>
                      </a:pPr>
                      <a:r>
                        <a:rPr lang="en-US" sz="1100" dirty="0">
                          <a:solidFill>
                            <a:schemeClr val="tx1"/>
                          </a:solidFill>
                          <a:effectLst/>
                        </a:rPr>
                        <a:t>Deputy Headteacher </a:t>
                      </a:r>
                      <a:endParaRPr lang="en-GB" sz="1100" dirty="0">
                        <a:solidFill>
                          <a:schemeClr val="tx1"/>
                        </a:solidFill>
                        <a:effectLst/>
                      </a:endParaRPr>
                    </a:p>
                    <a:p>
                      <a:pPr>
                        <a:spcAft>
                          <a:spcPts val="0"/>
                        </a:spcAft>
                      </a:pPr>
                      <a:r>
                        <a:rPr lang="en-US" sz="1100" dirty="0">
                          <a:solidFill>
                            <a:schemeClr val="tx1"/>
                          </a:solidFill>
                          <a:effectLst/>
                        </a:rPr>
                        <a: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Mrs</a:t>
                      </a:r>
                      <a:r>
                        <a:rPr lang="en-US" sz="1100" dirty="0">
                          <a:solidFill>
                            <a:schemeClr val="tx1"/>
                          </a:solidFill>
                          <a:effectLst/>
                        </a:rPr>
                        <a:t> E Gooch</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97343938"/>
                  </a:ext>
                </a:extLst>
              </a:tr>
              <a:tr h="317054">
                <a:tc>
                  <a:txBody>
                    <a:bodyPr/>
                    <a:lstStyle/>
                    <a:p>
                      <a:pPr>
                        <a:spcAft>
                          <a:spcPts val="0"/>
                        </a:spcAft>
                      </a:pPr>
                      <a:r>
                        <a:rPr lang="en-US" sz="1100" dirty="0">
                          <a:solidFill>
                            <a:schemeClr val="tx1"/>
                          </a:solidFill>
                          <a:effectLst/>
                        </a:rPr>
                        <a:t>Additional Learning Needs Coordinator - ALNCO</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Mrs</a:t>
                      </a:r>
                      <a:r>
                        <a:rPr lang="en-US" sz="1100" dirty="0">
                          <a:solidFill>
                            <a:schemeClr val="tx1"/>
                          </a:solidFill>
                          <a:effectLst/>
                        </a:rPr>
                        <a:t> E Gooch</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79055040"/>
                  </a:ext>
                </a:extLst>
              </a:tr>
            </a:tbl>
          </a:graphicData>
        </a:graphic>
      </p:graphicFrame>
      <p:graphicFrame>
        <p:nvGraphicFramePr>
          <p:cNvPr id="23" name="Table 22">
            <a:extLst>
              <a:ext uri="{FF2B5EF4-FFF2-40B4-BE49-F238E27FC236}">
                <a16:creationId xmlns:a16="http://schemas.microsoft.com/office/drawing/2014/main" id="{DD4B200C-63C3-4C95-A6F0-A7BCE0C3CF16}"/>
              </a:ext>
            </a:extLst>
          </p:cNvPr>
          <p:cNvGraphicFramePr>
            <a:graphicFrameLocks noGrp="1"/>
          </p:cNvGraphicFramePr>
          <p:nvPr>
            <p:extLst>
              <p:ext uri="{D42A27DB-BD31-4B8C-83A1-F6EECF244321}">
                <p14:modId xmlns:p14="http://schemas.microsoft.com/office/powerpoint/2010/main" val="459047926"/>
              </p:ext>
            </p:extLst>
          </p:nvPr>
        </p:nvGraphicFramePr>
        <p:xfrm>
          <a:off x="217714" y="2032786"/>
          <a:ext cx="6411686" cy="4358640"/>
        </p:xfrm>
        <a:graphic>
          <a:graphicData uri="http://schemas.openxmlformats.org/drawingml/2006/table">
            <a:tbl>
              <a:tblPr firstRow="1" firstCol="1" bandRow="1">
                <a:tableStyleId>{5C22544A-7EE6-4342-B048-85BDC9FD1C3A}</a:tableStyleId>
              </a:tblPr>
              <a:tblGrid>
                <a:gridCol w="1164773">
                  <a:extLst>
                    <a:ext uri="{9D8B030D-6E8A-4147-A177-3AD203B41FA5}">
                      <a16:colId xmlns:a16="http://schemas.microsoft.com/office/drawing/2014/main" val="1752269003"/>
                    </a:ext>
                  </a:extLst>
                </a:gridCol>
                <a:gridCol w="1153886">
                  <a:extLst>
                    <a:ext uri="{9D8B030D-6E8A-4147-A177-3AD203B41FA5}">
                      <a16:colId xmlns:a16="http://schemas.microsoft.com/office/drawing/2014/main" val="1162207938"/>
                    </a:ext>
                  </a:extLst>
                </a:gridCol>
                <a:gridCol w="1175657">
                  <a:extLst>
                    <a:ext uri="{9D8B030D-6E8A-4147-A177-3AD203B41FA5}">
                      <a16:colId xmlns:a16="http://schemas.microsoft.com/office/drawing/2014/main" val="1384342125"/>
                    </a:ext>
                  </a:extLst>
                </a:gridCol>
                <a:gridCol w="1759511">
                  <a:extLst>
                    <a:ext uri="{9D8B030D-6E8A-4147-A177-3AD203B41FA5}">
                      <a16:colId xmlns:a16="http://schemas.microsoft.com/office/drawing/2014/main" val="1434692411"/>
                    </a:ext>
                  </a:extLst>
                </a:gridCol>
                <a:gridCol w="1157859">
                  <a:extLst>
                    <a:ext uri="{9D8B030D-6E8A-4147-A177-3AD203B41FA5}">
                      <a16:colId xmlns:a16="http://schemas.microsoft.com/office/drawing/2014/main" val="278038307"/>
                    </a:ext>
                  </a:extLst>
                </a:gridCol>
              </a:tblGrid>
              <a:tr h="343218">
                <a:tc>
                  <a:txBody>
                    <a:bodyPr/>
                    <a:lstStyle/>
                    <a:p>
                      <a:pPr algn="ctr">
                        <a:spcAft>
                          <a:spcPts val="0"/>
                        </a:spcAft>
                      </a:pPr>
                      <a:r>
                        <a:rPr lang="en-US" sz="1100" dirty="0">
                          <a:solidFill>
                            <a:schemeClr val="tx1"/>
                          </a:solidFill>
                          <a:effectLst/>
                        </a:rPr>
                        <a:t> Classes</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a:solidFill>
                            <a:schemeClr val="tx1"/>
                          </a:solidFill>
                          <a:effectLst/>
                        </a:rPr>
                        <a:t>Year Groups</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a:solidFill>
                            <a:schemeClr val="tx1"/>
                          </a:solidFill>
                          <a:effectLst/>
                        </a:rPr>
                        <a:t>Progression Steps</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a:solidFill>
                            <a:schemeClr val="tx1"/>
                          </a:solidFill>
                          <a:effectLst/>
                        </a:rPr>
                        <a:t>Teachers</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0"/>
                        </a:spcAft>
                      </a:pPr>
                      <a:r>
                        <a:rPr lang="en-US" sz="1100">
                          <a:solidFill>
                            <a:schemeClr val="tx1"/>
                          </a:solidFill>
                          <a:effectLst/>
                        </a:rPr>
                        <a:t>Teaching Assistants</a:t>
                      </a:r>
                      <a:endParaRPr lang="en-GB" sz="1100">
                        <a:solidFill>
                          <a:schemeClr val="tx1"/>
                        </a:solidFill>
                        <a:effectLst/>
                      </a:endParaRPr>
                    </a:p>
                    <a:p>
                      <a:pPr>
                        <a:spcAft>
                          <a:spcPts val="0"/>
                        </a:spcAft>
                      </a:pPr>
                      <a:r>
                        <a:rPr lang="en-US" sz="1100">
                          <a:solidFill>
                            <a:schemeClr val="tx1"/>
                          </a:solidFill>
                          <a:effectLst/>
                        </a:rPr>
                        <a:t> </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3098370"/>
                  </a:ext>
                </a:extLst>
              </a:tr>
              <a:tr h="769020">
                <a:tc>
                  <a:txBody>
                    <a:bodyPr/>
                    <a:lstStyle/>
                    <a:p>
                      <a:pPr algn="ctr">
                        <a:spcAft>
                          <a:spcPts val="0"/>
                        </a:spcAft>
                      </a:pPr>
                      <a:r>
                        <a:rPr lang="en-US" sz="1100" dirty="0" err="1">
                          <a:solidFill>
                            <a:schemeClr val="tx1"/>
                          </a:solidFill>
                          <a:effectLst/>
                        </a:rPr>
                        <a:t>Dosbarth</a:t>
                      </a:r>
                      <a:r>
                        <a:rPr lang="en-US" sz="1100" dirty="0">
                          <a:solidFill>
                            <a:schemeClr val="tx1"/>
                          </a:solidFill>
                          <a:effectLst/>
                        </a:rPr>
                        <a:t> Cubs</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Nurs</a:t>
                      </a:r>
                      <a:r>
                        <a:rPr lang="en-US" sz="1100" dirty="0">
                          <a:solidFill>
                            <a:schemeClr val="tx1"/>
                          </a:solidFill>
                          <a:effectLst/>
                        </a:rPr>
                        <a:t>/Recep/Yr1</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a:solidFill>
                            <a:schemeClr val="tx1"/>
                          </a:solidFill>
                          <a:effectLst/>
                        </a:rPr>
                        <a:t>1</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a:solidFill>
                            <a:schemeClr val="tx1"/>
                          </a:solidFill>
                          <a:effectLst/>
                        </a:rPr>
                        <a:t>Mrs R Green (PT)</a:t>
                      </a:r>
                      <a:endParaRPr lang="en-GB" sz="1100">
                        <a:solidFill>
                          <a:schemeClr val="tx1"/>
                        </a:solidFill>
                        <a:effectLst/>
                      </a:endParaRPr>
                    </a:p>
                    <a:p>
                      <a:pPr algn="ctr">
                        <a:spcAft>
                          <a:spcPts val="0"/>
                        </a:spcAft>
                      </a:pPr>
                      <a:r>
                        <a:rPr lang="en-US" sz="1100">
                          <a:solidFill>
                            <a:schemeClr val="tx1"/>
                          </a:solidFill>
                          <a:effectLst/>
                        </a:rPr>
                        <a:t>Miss Hughes (PT)</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0"/>
                        </a:spcAft>
                      </a:pPr>
                      <a:r>
                        <a:rPr lang="en-US" sz="1100" dirty="0">
                          <a:solidFill>
                            <a:schemeClr val="tx1"/>
                          </a:solidFill>
                          <a:effectLst/>
                        </a:rPr>
                        <a:t>Miss L Bull (FT)</a:t>
                      </a:r>
                      <a:endParaRPr lang="en-GB" sz="1100" dirty="0">
                        <a:solidFill>
                          <a:schemeClr val="tx1"/>
                        </a:solidFill>
                        <a:effectLst/>
                      </a:endParaRPr>
                    </a:p>
                    <a:p>
                      <a:pPr>
                        <a:spcAft>
                          <a:spcPts val="0"/>
                        </a:spcAft>
                      </a:pPr>
                      <a:r>
                        <a:rPr lang="en-US" sz="1100" dirty="0">
                          <a:solidFill>
                            <a:schemeClr val="tx1"/>
                          </a:solidFill>
                          <a:effectLst/>
                        </a:rPr>
                        <a:t>Miss J Jones (PT)</a:t>
                      </a:r>
                      <a:endParaRPr lang="en-GB" sz="1100" dirty="0">
                        <a:solidFill>
                          <a:schemeClr val="tx1"/>
                        </a:solidFill>
                        <a:effectLst/>
                      </a:endParaRPr>
                    </a:p>
                    <a:p>
                      <a:pPr>
                        <a:spcAft>
                          <a:spcPts val="0"/>
                        </a:spcAft>
                      </a:pPr>
                      <a:r>
                        <a:rPr lang="en-US" sz="1100" dirty="0">
                          <a:solidFill>
                            <a:schemeClr val="tx1"/>
                          </a:solidFill>
                          <a:effectLst/>
                        </a:rPr>
                        <a:t>Miss N Yates (PT)</a:t>
                      </a:r>
                      <a:endParaRPr lang="en-GB" sz="1100" dirty="0">
                        <a:solidFill>
                          <a:schemeClr val="tx1"/>
                        </a:solidFill>
                        <a:effectLst/>
                      </a:endParaRPr>
                    </a:p>
                    <a:p>
                      <a:pPr>
                        <a:spcAft>
                          <a:spcPts val="0"/>
                        </a:spcAft>
                      </a:pPr>
                      <a:r>
                        <a:rPr lang="en-US" sz="1100" dirty="0" err="1">
                          <a:solidFill>
                            <a:schemeClr val="tx1"/>
                          </a:solidFill>
                          <a:effectLst/>
                        </a:rPr>
                        <a:t>Mrs</a:t>
                      </a:r>
                      <a:r>
                        <a:rPr lang="en-US" sz="1100" dirty="0">
                          <a:solidFill>
                            <a:schemeClr val="tx1"/>
                          </a:solidFill>
                          <a:effectLst/>
                        </a:rPr>
                        <a:t> V Adams (PT)</a:t>
                      </a:r>
                    </a:p>
                    <a:p>
                      <a:pPr>
                        <a:spcAft>
                          <a:spcPts val="0"/>
                        </a:spcAft>
                      </a:pP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7810116"/>
                  </a:ext>
                </a:extLst>
              </a:tr>
              <a:tr h="378281">
                <a:tc>
                  <a:txBody>
                    <a:bodyPr/>
                    <a:lstStyle/>
                    <a:p>
                      <a:pPr algn="ctr">
                        <a:spcAft>
                          <a:spcPts val="0"/>
                        </a:spcAft>
                      </a:pPr>
                      <a:r>
                        <a:rPr lang="en-US" sz="1100">
                          <a:solidFill>
                            <a:schemeClr val="tx1"/>
                          </a:solidFill>
                          <a:effectLst/>
                        </a:rPr>
                        <a:t>Dosbarth Wiwer</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Yrs</a:t>
                      </a:r>
                      <a:r>
                        <a:rPr lang="en-US" sz="1100" dirty="0">
                          <a:solidFill>
                            <a:schemeClr val="tx1"/>
                          </a:solidFill>
                          <a:effectLst/>
                        </a:rPr>
                        <a:t> 2/3/4</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a:solidFill>
                            <a:schemeClr val="tx1"/>
                          </a:solidFill>
                          <a:effectLst/>
                        </a:rPr>
                        <a:t>2 + 3</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Mrs</a:t>
                      </a:r>
                      <a:r>
                        <a:rPr lang="en-US" sz="1100" dirty="0">
                          <a:solidFill>
                            <a:schemeClr val="tx1"/>
                          </a:solidFill>
                          <a:effectLst/>
                        </a:rPr>
                        <a:t> S </a:t>
                      </a:r>
                      <a:r>
                        <a:rPr lang="en-US" sz="1100" dirty="0" err="1">
                          <a:solidFill>
                            <a:schemeClr val="tx1"/>
                          </a:solidFill>
                          <a:effectLst/>
                        </a:rPr>
                        <a:t>Zobole</a:t>
                      </a:r>
                      <a:r>
                        <a:rPr lang="en-US" sz="1100" dirty="0">
                          <a:solidFill>
                            <a:schemeClr val="tx1"/>
                          </a:solidFill>
                          <a:effectLst/>
                        </a:rPr>
                        <a:t> (PT)</a:t>
                      </a:r>
                      <a:endParaRPr lang="en-GB" sz="1100" dirty="0">
                        <a:solidFill>
                          <a:schemeClr val="tx1"/>
                        </a:solidFill>
                        <a:effectLst/>
                      </a:endParaRPr>
                    </a:p>
                    <a:p>
                      <a:pPr algn="ctr">
                        <a:spcAft>
                          <a:spcPts val="0"/>
                        </a:spcAft>
                      </a:pPr>
                      <a:r>
                        <a:rPr lang="en-US" sz="1100" dirty="0" err="1">
                          <a:solidFill>
                            <a:schemeClr val="tx1"/>
                          </a:solidFill>
                          <a:effectLst/>
                        </a:rPr>
                        <a:t>Mrs</a:t>
                      </a:r>
                      <a:r>
                        <a:rPr lang="en-US" sz="1100" dirty="0">
                          <a:solidFill>
                            <a:schemeClr val="tx1"/>
                          </a:solidFill>
                          <a:effectLst/>
                        </a:rPr>
                        <a:t> S Williams (PT)</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0"/>
                        </a:spcAft>
                      </a:pPr>
                      <a:r>
                        <a:rPr lang="en-US" sz="1100" dirty="0" err="1">
                          <a:solidFill>
                            <a:schemeClr val="tx1"/>
                          </a:solidFill>
                          <a:effectLst/>
                        </a:rPr>
                        <a:t>Mr</a:t>
                      </a:r>
                      <a:r>
                        <a:rPr lang="en-US" sz="1100" dirty="0">
                          <a:solidFill>
                            <a:schemeClr val="tx1"/>
                          </a:solidFill>
                          <a:effectLst/>
                        </a:rPr>
                        <a:t> L </a:t>
                      </a:r>
                      <a:r>
                        <a:rPr lang="en-US" sz="1100" dirty="0" err="1">
                          <a:solidFill>
                            <a:schemeClr val="tx1"/>
                          </a:solidFill>
                          <a:effectLst/>
                        </a:rPr>
                        <a:t>Grenter</a:t>
                      </a:r>
                      <a:r>
                        <a:rPr lang="en-US" sz="1100" dirty="0">
                          <a:solidFill>
                            <a:schemeClr val="tx1"/>
                          </a:solidFill>
                          <a:effectLst/>
                        </a:rPr>
                        <a:t> (PT)</a:t>
                      </a:r>
                      <a:endParaRPr lang="en-GB" sz="1100" dirty="0">
                        <a:solidFill>
                          <a:schemeClr val="tx1"/>
                        </a:solidFill>
                        <a:effectLst/>
                      </a:endParaRPr>
                    </a:p>
                    <a:p>
                      <a:pPr>
                        <a:spcAft>
                          <a:spcPts val="0"/>
                        </a:spcAft>
                      </a:pPr>
                      <a:r>
                        <a:rPr lang="en-US" sz="1100" dirty="0">
                          <a:solidFill>
                            <a:schemeClr val="tx1"/>
                          </a:solidFill>
                          <a:effectLst/>
                        </a:rPr>
                        <a:t>Miss L Fisher (PT) </a:t>
                      </a:r>
                    </a:p>
                    <a:p>
                      <a:pPr>
                        <a:spcAft>
                          <a:spcPts val="0"/>
                        </a:spcAft>
                      </a:pP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47854775"/>
                  </a:ext>
                </a:extLst>
              </a:tr>
              <a:tr h="350349">
                <a:tc>
                  <a:txBody>
                    <a:bodyPr/>
                    <a:lstStyle/>
                    <a:p>
                      <a:pPr algn="ctr">
                        <a:spcAft>
                          <a:spcPts val="0"/>
                        </a:spcAft>
                      </a:pPr>
                      <a:r>
                        <a:rPr lang="en-US" sz="1100">
                          <a:solidFill>
                            <a:schemeClr val="tx1"/>
                          </a:solidFill>
                          <a:effectLst/>
                        </a:rPr>
                        <a:t>Dosbarth Gwdihw</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Yrs</a:t>
                      </a:r>
                      <a:r>
                        <a:rPr lang="en-US" sz="1100" dirty="0">
                          <a:solidFill>
                            <a:schemeClr val="tx1"/>
                          </a:solidFill>
                          <a:effectLst/>
                        </a:rPr>
                        <a:t> 5/6</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a:solidFill>
                            <a:schemeClr val="tx1"/>
                          </a:solidFill>
                          <a:effectLst/>
                        </a:rPr>
                        <a:t>3</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Mrs</a:t>
                      </a:r>
                      <a:r>
                        <a:rPr lang="en-US" sz="1100" dirty="0">
                          <a:solidFill>
                            <a:schemeClr val="tx1"/>
                          </a:solidFill>
                          <a:effectLst/>
                        </a:rPr>
                        <a:t> E Gooch (FT)</a:t>
                      </a:r>
                      <a:endParaRPr lang="en-GB" sz="1100" dirty="0">
                        <a:solidFill>
                          <a:schemeClr val="tx1"/>
                        </a:solidFill>
                        <a:effectLst/>
                      </a:endParaRPr>
                    </a:p>
                    <a:p>
                      <a:pPr algn="ctr">
                        <a:spcAft>
                          <a:spcPts val="0"/>
                        </a:spcAft>
                      </a:pPr>
                      <a:r>
                        <a:rPr lang="en-US" sz="1100" dirty="0" err="1">
                          <a:solidFill>
                            <a:schemeClr val="tx1"/>
                          </a:solidFill>
                          <a:effectLst/>
                        </a:rPr>
                        <a:t>Mrs</a:t>
                      </a:r>
                      <a:r>
                        <a:rPr lang="en-US" sz="1100" dirty="0">
                          <a:solidFill>
                            <a:schemeClr val="tx1"/>
                          </a:solidFill>
                          <a:effectLst/>
                        </a:rPr>
                        <a:t> N </a:t>
                      </a:r>
                      <a:r>
                        <a:rPr lang="en-US" sz="1100" dirty="0" err="1">
                          <a:solidFill>
                            <a:schemeClr val="tx1"/>
                          </a:solidFill>
                          <a:effectLst/>
                        </a:rPr>
                        <a:t>Bhaheeram</a:t>
                      </a:r>
                      <a:r>
                        <a:rPr lang="en-US" sz="1100" dirty="0">
                          <a:solidFill>
                            <a:schemeClr val="tx1"/>
                          </a:solidFill>
                          <a:effectLst/>
                        </a:rPr>
                        <a:t> (PT)</a:t>
                      </a:r>
                      <a:endParaRPr lang="en-GB" sz="1100" dirty="0">
                        <a:solidFill>
                          <a:schemeClr val="tx1"/>
                        </a:solidFill>
                        <a:effectLst/>
                      </a:endParaRPr>
                    </a:p>
                    <a:p>
                      <a:pPr algn="ctr">
                        <a:spcAft>
                          <a:spcPts val="0"/>
                        </a:spcAft>
                      </a:pPr>
                      <a:r>
                        <a:rPr lang="en-US" sz="1100" dirty="0">
                          <a:solidFill>
                            <a:schemeClr val="tx1"/>
                          </a:solidFill>
                          <a:effectLst/>
                        </a:rPr>
                        <a: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0"/>
                        </a:spcAft>
                      </a:pPr>
                      <a:r>
                        <a:rPr lang="en-US" sz="1100" dirty="0">
                          <a:solidFill>
                            <a:schemeClr val="tx1"/>
                          </a:solidFill>
                          <a:effectLst/>
                        </a:rPr>
                        <a: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25115372"/>
                  </a:ext>
                </a:extLst>
              </a:tr>
              <a:tr h="444507">
                <a:tc>
                  <a:txBody>
                    <a:bodyPr/>
                    <a:lstStyle/>
                    <a:p>
                      <a:pPr algn="ctr">
                        <a:spcAft>
                          <a:spcPts val="0"/>
                        </a:spcAft>
                      </a:pPr>
                      <a:r>
                        <a:rPr lang="en-US" sz="1100" dirty="0">
                          <a:solidFill>
                            <a:schemeClr val="tx1"/>
                          </a:solidFill>
                          <a:effectLst/>
                        </a:rPr>
                        <a:t>*</a:t>
                      </a:r>
                      <a:r>
                        <a:rPr lang="en-US" sz="1100" dirty="0" err="1">
                          <a:solidFill>
                            <a:schemeClr val="tx1"/>
                          </a:solidFill>
                          <a:effectLst/>
                        </a:rPr>
                        <a:t>Dosbarth</a:t>
                      </a:r>
                      <a:r>
                        <a:rPr lang="en-US" sz="1100" dirty="0">
                          <a:solidFill>
                            <a:schemeClr val="tx1"/>
                          </a:solidFill>
                          <a:effectLst/>
                        </a:rPr>
                        <a:t> </a:t>
                      </a:r>
                      <a:r>
                        <a:rPr lang="en-US" sz="1100" dirty="0" err="1">
                          <a:solidFill>
                            <a:schemeClr val="tx1"/>
                          </a:solidFill>
                          <a:effectLst/>
                        </a:rPr>
                        <a:t>Llwynog</a:t>
                      </a:r>
                      <a:r>
                        <a:rPr lang="en-US" sz="1100" dirty="0">
                          <a:solidFill>
                            <a:schemeClr val="tx1"/>
                          </a:solidFill>
                          <a:effectLst/>
                        </a:rPr>
                        <a:t> – LA Designated Class for SEBD </a:t>
                      </a:r>
                    </a:p>
                    <a:p>
                      <a:pPr algn="ctr">
                        <a:spcAft>
                          <a:spcPts val="0"/>
                        </a:spcAft>
                      </a:pP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a:solidFill>
                            <a:schemeClr val="tx1"/>
                          </a:solidFill>
                          <a:effectLst/>
                        </a:rPr>
                        <a:t>Yrs 3/4/5/6</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a:solidFill>
                            <a:schemeClr val="tx1"/>
                          </a:solidFill>
                          <a:effectLst/>
                        </a:rPr>
                        <a:t>2 + 3</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Mrs</a:t>
                      </a:r>
                      <a:r>
                        <a:rPr lang="en-US" sz="1100" dirty="0">
                          <a:solidFill>
                            <a:schemeClr val="tx1"/>
                          </a:solidFill>
                          <a:effectLst/>
                        </a:rPr>
                        <a:t> L Matthews (FT)</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0"/>
                        </a:spcAft>
                      </a:pPr>
                      <a:r>
                        <a:rPr lang="en-US" sz="1100" dirty="0">
                          <a:solidFill>
                            <a:schemeClr val="tx1"/>
                          </a:solidFill>
                          <a:effectLst/>
                        </a:rPr>
                        <a:t>Miss S Stoddart (FT)</a:t>
                      </a:r>
                      <a:endParaRPr lang="en-GB" sz="1100" dirty="0">
                        <a:solidFill>
                          <a:schemeClr val="tx1"/>
                        </a:solidFill>
                        <a:effectLst/>
                      </a:endParaRPr>
                    </a:p>
                    <a:p>
                      <a:pPr>
                        <a:spcAft>
                          <a:spcPts val="0"/>
                        </a:spcAft>
                      </a:pPr>
                      <a:r>
                        <a:rPr lang="en-US" sz="1100" dirty="0">
                          <a:solidFill>
                            <a:schemeClr val="tx1"/>
                          </a:solidFill>
                          <a:effectLst/>
                        </a:rPr>
                        <a:t>Miss S Jones (FT)</a:t>
                      </a:r>
                      <a:endParaRPr lang="en-GB" sz="1100" dirty="0">
                        <a:solidFill>
                          <a:schemeClr val="tx1"/>
                        </a:solidFill>
                        <a:effectLst/>
                      </a:endParaRPr>
                    </a:p>
                    <a:p>
                      <a:pPr>
                        <a:spcAft>
                          <a:spcPts val="0"/>
                        </a:spcAft>
                      </a:pPr>
                      <a:r>
                        <a:rPr lang="en-US" sz="1100" dirty="0">
                          <a:solidFill>
                            <a:schemeClr val="tx1"/>
                          </a:solidFill>
                          <a:effectLst/>
                        </a:rPr>
                        <a: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220752"/>
                  </a:ext>
                </a:extLst>
              </a:tr>
              <a:tr h="36752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100" dirty="0">
                          <a:solidFill>
                            <a:schemeClr val="tx1"/>
                          </a:solidFill>
                          <a:effectLst/>
                        </a:rPr>
                        <a:t>Music Teacher (Mondays PM)</a:t>
                      </a:r>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1100" dirty="0">
                          <a:solidFill>
                            <a:schemeClr val="tx1"/>
                          </a:solidFill>
                          <a:effectLst/>
                          <a:latin typeface="Carlito"/>
                          <a:ea typeface="Carlito"/>
                          <a:cs typeface="Carlito"/>
                        </a:rPr>
                        <a:t>All</a:t>
                      </a: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1100" dirty="0">
                          <a:solidFill>
                            <a:schemeClr val="tx1"/>
                          </a:solidFill>
                          <a:effectLst/>
                          <a:latin typeface="Carlito"/>
                          <a:ea typeface="Carlito"/>
                          <a:cs typeface="Carlito"/>
                        </a:rPr>
                        <a:t>1+2+3</a:t>
                      </a: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100" dirty="0" err="1">
                          <a:solidFill>
                            <a:schemeClr val="tx1"/>
                          </a:solidFill>
                          <a:effectLst/>
                        </a:rPr>
                        <a:t>Mr</a:t>
                      </a:r>
                      <a:r>
                        <a:rPr lang="en-US" sz="1100" dirty="0">
                          <a:solidFill>
                            <a:schemeClr val="tx1"/>
                          </a:solidFill>
                          <a:effectLst/>
                        </a:rPr>
                        <a:t> H Evans (PT)</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0"/>
                        </a:spcAft>
                      </a:pP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98110141"/>
                  </a:ext>
                </a:extLst>
              </a:tr>
            </a:tbl>
          </a:graphicData>
        </a:graphic>
      </p:graphicFrame>
      <p:graphicFrame>
        <p:nvGraphicFramePr>
          <p:cNvPr id="24" name="Table 23">
            <a:extLst>
              <a:ext uri="{FF2B5EF4-FFF2-40B4-BE49-F238E27FC236}">
                <a16:creationId xmlns:a16="http://schemas.microsoft.com/office/drawing/2014/main" id="{D88DE608-F824-49A2-BFCC-ECD638E01AA8}"/>
              </a:ext>
            </a:extLst>
          </p:cNvPr>
          <p:cNvGraphicFramePr>
            <a:graphicFrameLocks noGrp="1"/>
          </p:cNvGraphicFramePr>
          <p:nvPr>
            <p:extLst>
              <p:ext uri="{D42A27DB-BD31-4B8C-83A1-F6EECF244321}">
                <p14:modId xmlns:p14="http://schemas.microsoft.com/office/powerpoint/2010/main" val="3860364370"/>
              </p:ext>
            </p:extLst>
          </p:nvPr>
        </p:nvGraphicFramePr>
        <p:xfrm>
          <a:off x="245220" y="6575893"/>
          <a:ext cx="3306145" cy="409680"/>
        </p:xfrm>
        <a:graphic>
          <a:graphicData uri="http://schemas.openxmlformats.org/drawingml/2006/table">
            <a:tbl>
              <a:tblPr firstRow="1" firstCol="1" bandRow="1">
                <a:tableStyleId>{5C22544A-7EE6-4342-B048-85BDC9FD1C3A}</a:tableStyleId>
              </a:tblPr>
              <a:tblGrid>
                <a:gridCol w="1679186">
                  <a:extLst>
                    <a:ext uri="{9D8B030D-6E8A-4147-A177-3AD203B41FA5}">
                      <a16:colId xmlns:a16="http://schemas.microsoft.com/office/drawing/2014/main" val="4021894704"/>
                    </a:ext>
                  </a:extLst>
                </a:gridCol>
                <a:gridCol w="1626959">
                  <a:extLst>
                    <a:ext uri="{9D8B030D-6E8A-4147-A177-3AD203B41FA5}">
                      <a16:colId xmlns:a16="http://schemas.microsoft.com/office/drawing/2014/main" val="3489911108"/>
                    </a:ext>
                  </a:extLst>
                </a:gridCol>
              </a:tblGrid>
              <a:tr h="409680">
                <a:tc>
                  <a:txBody>
                    <a:bodyPr/>
                    <a:lstStyle/>
                    <a:p>
                      <a:pPr>
                        <a:spcAft>
                          <a:spcPts val="0"/>
                        </a:spcAft>
                      </a:pPr>
                      <a:r>
                        <a:rPr lang="en-US" sz="1100" dirty="0">
                          <a:solidFill>
                            <a:schemeClr val="tx1"/>
                          </a:solidFill>
                          <a:effectLst/>
                        </a:rPr>
                        <a:t>Family Engagement Officer (FEO) + Rainbow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b="0" dirty="0" err="1">
                          <a:solidFill>
                            <a:schemeClr val="tx1"/>
                          </a:solidFill>
                          <a:effectLst/>
                        </a:rPr>
                        <a:t>Mrs</a:t>
                      </a:r>
                      <a:r>
                        <a:rPr lang="en-US" sz="1100" b="0" dirty="0">
                          <a:solidFill>
                            <a:schemeClr val="tx1"/>
                          </a:solidFill>
                          <a:effectLst/>
                        </a:rPr>
                        <a:t> H Howells (PT)</a:t>
                      </a:r>
                      <a:endParaRPr lang="en-GB" sz="1100" b="0" dirty="0">
                        <a:solidFill>
                          <a:schemeClr val="tx1"/>
                        </a:solidFill>
                        <a:effectLst/>
                      </a:endParaRPr>
                    </a:p>
                    <a:p>
                      <a:pPr algn="ctr">
                        <a:spcAft>
                          <a:spcPts val="0"/>
                        </a:spcAft>
                      </a:pPr>
                      <a:r>
                        <a:rPr lang="en-US" sz="1100" dirty="0">
                          <a:solidFill>
                            <a:schemeClr val="tx1"/>
                          </a:solidFill>
                          <a:effectLst/>
                        </a:rPr>
                        <a: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4464440"/>
                  </a:ext>
                </a:extLst>
              </a:tr>
            </a:tbl>
          </a:graphicData>
        </a:graphic>
      </p:graphicFrame>
      <p:graphicFrame>
        <p:nvGraphicFramePr>
          <p:cNvPr id="25" name="Table 24">
            <a:extLst>
              <a:ext uri="{FF2B5EF4-FFF2-40B4-BE49-F238E27FC236}">
                <a16:creationId xmlns:a16="http://schemas.microsoft.com/office/drawing/2014/main" id="{0AFDC906-0463-4375-ABB8-612A0029D61A}"/>
              </a:ext>
            </a:extLst>
          </p:cNvPr>
          <p:cNvGraphicFramePr>
            <a:graphicFrameLocks noGrp="1"/>
          </p:cNvGraphicFramePr>
          <p:nvPr>
            <p:extLst>
              <p:ext uri="{D42A27DB-BD31-4B8C-83A1-F6EECF244321}">
                <p14:modId xmlns:p14="http://schemas.microsoft.com/office/powerpoint/2010/main" val="1681821966"/>
              </p:ext>
            </p:extLst>
          </p:nvPr>
        </p:nvGraphicFramePr>
        <p:xfrm>
          <a:off x="3739246" y="6556503"/>
          <a:ext cx="2854840" cy="670560"/>
        </p:xfrm>
        <a:graphic>
          <a:graphicData uri="http://schemas.openxmlformats.org/drawingml/2006/table">
            <a:tbl>
              <a:tblPr firstRow="1" firstCol="1" bandRow="1">
                <a:tableStyleId>{5C22544A-7EE6-4342-B048-85BDC9FD1C3A}</a:tableStyleId>
              </a:tblPr>
              <a:tblGrid>
                <a:gridCol w="820278">
                  <a:extLst>
                    <a:ext uri="{9D8B030D-6E8A-4147-A177-3AD203B41FA5}">
                      <a16:colId xmlns:a16="http://schemas.microsoft.com/office/drawing/2014/main" val="2304346435"/>
                    </a:ext>
                  </a:extLst>
                </a:gridCol>
                <a:gridCol w="2034562">
                  <a:extLst>
                    <a:ext uri="{9D8B030D-6E8A-4147-A177-3AD203B41FA5}">
                      <a16:colId xmlns:a16="http://schemas.microsoft.com/office/drawing/2014/main" val="3997814967"/>
                    </a:ext>
                  </a:extLst>
                </a:gridCol>
              </a:tblGrid>
              <a:tr h="226529">
                <a:tc>
                  <a:txBody>
                    <a:bodyPr/>
                    <a:lstStyle/>
                    <a:p>
                      <a:pPr>
                        <a:spcAft>
                          <a:spcPts val="0"/>
                        </a:spcAft>
                      </a:pPr>
                      <a:r>
                        <a:rPr lang="en-US" sz="1100" dirty="0">
                          <a:solidFill>
                            <a:schemeClr val="tx1"/>
                          </a:solidFill>
                          <a:effectLst/>
                        </a:rPr>
                        <a:t>Clerk</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b="0" dirty="0" err="1">
                          <a:solidFill>
                            <a:schemeClr val="tx1"/>
                          </a:solidFill>
                          <a:effectLst/>
                        </a:rPr>
                        <a:t>Mrs</a:t>
                      </a:r>
                      <a:r>
                        <a:rPr lang="en-US" sz="1100" b="0" dirty="0">
                          <a:solidFill>
                            <a:schemeClr val="tx1"/>
                          </a:solidFill>
                          <a:effectLst/>
                        </a:rPr>
                        <a:t> B Edwards</a:t>
                      </a:r>
                      <a:endParaRPr lang="en-GB" sz="1100" b="0" dirty="0">
                        <a:solidFill>
                          <a:schemeClr val="tx1"/>
                        </a:solidFill>
                        <a:effectLst/>
                      </a:endParaRPr>
                    </a:p>
                    <a:p>
                      <a:pPr algn="ctr">
                        <a:spcAft>
                          <a:spcPts val="0"/>
                        </a:spcAft>
                      </a:pPr>
                      <a:r>
                        <a:rPr lang="en-US" sz="1100" dirty="0">
                          <a:solidFill>
                            <a:schemeClr val="tx1"/>
                          </a:solidFill>
                          <a:effectLst/>
                        </a:rPr>
                        <a: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46643743"/>
                  </a:ext>
                </a:extLst>
              </a:tr>
              <a:tr h="265808">
                <a:tc>
                  <a:txBody>
                    <a:bodyPr/>
                    <a:lstStyle/>
                    <a:p>
                      <a:pPr>
                        <a:spcAft>
                          <a:spcPts val="0"/>
                        </a:spcAft>
                      </a:pPr>
                      <a:r>
                        <a:rPr lang="en-US" sz="1100" dirty="0">
                          <a:solidFill>
                            <a:schemeClr val="tx1"/>
                          </a:solidFill>
                          <a:effectLst/>
                        </a:rPr>
                        <a:t>Caretaker</a:t>
                      </a:r>
                      <a:endParaRPr lang="en-GB" sz="1100" dirty="0">
                        <a:solidFill>
                          <a:schemeClr val="tx1"/>
                        </a:solidFill>
                        <a:effectLst/>
                      </a:endParaRPr>
                    </a:p>
                    <a:p>
                      <a:pPr>
                        <a:spcAft>
                          <a:spcPts val="0"/>
                        </a:spcAft>
                      </a:pPr>
                      <a:r>
                        <a:rPr lang="en-US" sz="1100" dirty="0">
                          <a:solidFill>
                            <a:schemeClr val="tx1"/>
                          </a:solidFill>
                          <a:effectLst/>
                        </a:rPr>
                        <a: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Mr</a:t>
                      </a:r>
                      <a:r>
                        <a:rPr lang="en-US" sz="1100" dirty="0">
                          <a:solidFill>
                            <a:schemeClr val="tx1"/>
                          </a:solidFill>
                          <a:effectLst/>
                        </a:rPr>
                        <a:t> W </a:t>
                      </a:r>
                      <a:r>
                        <a:rPr lang="en-US" sz="1100" dirty="0" err="1">
                          <a:solidFill>
                            <a:schemeClr val="tx1"/>
                          </a:solidFill>
                          <a:effectLst/>
                        </a:rPr>
                        <a:t>Dury</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63531355"/>
                  </a:ext>
                </a:extLst>
              </a:tr>
            </a:tbl>
          </a:graphicData>
        </a:graphic>
      </p:graphicFrame>
      <p:graphicFrame>
        <p:nvGraphicFramePr>
          <p:cNvPr id="26" name="Table 25">
            <a:extLst>
              <a:ext uri="{FF2B5EF4-FFF2-40B4-BE49-F238E27FC236}">
                <a16:creationId xmlns:a16="http://schemas.microsoft.com/office/drawing/2014/main" id="{76712DE6-CBA5-4DE3-956B-149C425AE9B0}"/>
              </a:ext>
            </a:extLst>
          </p:cNvPr>
          <p:cNvGraphicFramePr>
            <a:graphicFrameLocks noGrp="1"/>
          </p:cNvGraphicFramePr>
          <p:nvPr>
            <p:extLst>
              <p:ext uri="{D42A27DB-BD31-4B8C-83A1-F6EECF244321}">
                <p14:modId xmlns:p14="http://schemas.microsoft.com/office/powerpoint/2010/main" val="1697651510"/>
              </p:ext>
            </p:extLst>
          </p:nvPr>
        </p:nvGraphicFramePr>
        <p:xfrm>
          <a:off x="245221" y="7206506"/>
          <a:ext cx="3306144" cy="1005840"/>
        </p:xfrm>
        <a:graphic>
          <a:graphicData uri="http://schemas.openxmlformats.org/drawingml/2006/table">
            <a:tbl>
              <a:tblPr firstRow="1" firstCol="1" bandRow="1">
                <a:tableStyleId>{5C22544A-7EE6-4342-B048-85BDC9FD1C3A}</a:tableStyleId>
              </a:tblPr>
              <a:tblGrid>
                <a:gridCol w="1101924">
                  <a:extLst>
                    <a:ext uri="{9D8B030D-6E8A-4147-A177-3AD203B41FA5}">
                      <a16:colId xmlns:a16="http://schemas.microsoft.com/office/drawing/2014/main" val="3713135957"/>
                    </a:ext>
                  </a:extLst>
                </a:gridCol>
                <a:gridCol w="2204220">
                  <a:extLst>
                    <a:ext uri="{9D8B030D-6E8A-4147-A177-3AD203B41FA5}">
                      <a16:colId xmlns:a16="http://schemas.microsoft.com/office/drawing/2014/main" val="1012619693"/>
                    </a:ext>
                  </a:extLst>
                </a:gridCol>
              </a:tblGrid>
              <a:tr h="332112">
                <a:tc>
                  <a:txBody>
                    <a:bodyPr/>
                    <a:lstStyle/>
                    <a:p>
                      <a:pPr>
                        <a:spcAft>
                          <a:spcPts val="0"/>
                        </a:spcAft>
                      </a:pPr>
                      <a:r>
                        <a:rPr lang="en-US" sz="1100" dirty="0">
                          <a:solidFill>
                            <a:schemeClr val="tx1"/>
                          </a:solidFill>
                          <a:effectLst/>
                        </a:rPr>
                        <a:t>School Cook</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b="0" dirty="0">
                          <a:solidFill>
                            <a:schemeClr val="tx1"/>
                          </a:solidFill>
                          <a:effectLst/>
                        </a:rPr>
                        <a:t>Miss J Everett</a:t>
                      </a:r>
                      <a:endParaRPr lang="en-GB" sz="1100" b="0" dirty="0">
                        <a:solidFill>
                          <a:schemeClr val="tx1"/>
                        </a:solidFill>
                        <a:effectLst/>
                      </a:endParaRPr>
                    </a:p>
                    <a:p>
                      <a:pPr algn="ctr">
                        <a:spcAft>
                          <a:spcPts val="0"/>
                        </a:spcAft>
                      </a:pPr>
                      <a:r>
                        <a:rPr lang="en-US" sz="1100" dirty="0">
                          <a:solidFill>
                            <a:schemeClr val="tx1"/>
                          </a:solidFill>
                          <a:effectLst/>
                        </a:rPr>
                        <a: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65497650"/>
                  </a:ext>
                </a:extLst>
              </a:tr>
              <a:tr h="63490">
                <a:tc>
                  <a:txBody>
                    <a:bodyPr/>
                    <a:lstStyle/>
                    <a:p>
                      <a:pPr>
                        <a:spcAft>
                          <a:spcPts val="0"/>
                        </a:spcAft>
                      </a:pPr>
                      <a:r>
                        <a:rPr lang="en-US" sz="1100" dirty="0">
                          <a:solidFill>
                            <a:schemeClr val="tx1"/>
                          </a:solidFill>
                          <a:effectLst/>
                        </a:rPr>
                        <a:t>Kitchen Assistant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Mrs</a:t>
                      </a:r>
                      <a:r>
                        <a:rPr lang="en-US" sz="1100" dirty="0">
                          <a:solidFill>
                            <a:schemeClr val="tx1"/>
                          </a:solidFill>
                          <a:effectLst/>
                        </a:rPr>
                        <a:t> H Davies</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9904892"/>
                  </a:ext>
                </a:extLst>
              </a:tr>
              <a:tr h="332112">
                <a:tc>
                  <a:txBody>
                    <a:bodyPr/>
                    <a:lstStyle/>
                    <a:p>
                      <a:pPr>
                        <a:spcAft>
                          <a:spcPts val="0"/>
                        </a:spcAft>
                      </a:pPr>
                      <a:r>
                        <a:rPr lang="en-US" sz="1100" dirty="0">
                          <a:solidFill>
                            <a:schemeClr val="tx1"/>
                          </a:solidFill>
                          <a:effectLst/>
                        </a:rPr>
                        <a:t>Dinner Supervisor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Mrs</a:t>
                      </a:r>
                      <a:r>
                        <a:rPr lang="en-US" sz="1100" dirty="0">
                          <a:solidFill>
                            <a:schemeClr val="tx1"/>
                          </a:solidFill>
                          <a:effectLst/>
                        </a:rPr>
                        <a:t> H </a:t>
                      </a:r>
                      <a:r>
                        <a:rPr lang="en-US" sz="1100" dirty="0" err="1">
                          <a:solidFill>
                            <a:schemeClr val="tx1"/>
                          </a:solidFill>
                          <a:effectLst/>
                        </a:rPr>
                        <a:t>Brabon</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93100874"/>
                  </a:ext>
                </a:extLst>
              </a:tr>
            </a:tbl>
          </a:graphicData>
        </a:graphic>
      </p:graphicFrame>
      <p:graphicFrame>
        <p:nvGraphicFramePr>
          <p:cNvPr id="27" name="Table 26">
            <a:extLst>
              <a:ext uri="{FF2B5EF4-FFF2-40B4-BE49-F238E27FC236}">
                <a16:creationId xmlns:a16="http://schemas.microsoft.com/office/drawing/2014/main" id="{D84A03CC-CAC9-4EDF-96BA-7C0C418E3BD6}"/>
              </a:ext>
            </a:extLst>
          </p:cNvPr>
          <p:cNvGraphicFramePr>
            <a:graphicFrameLocks noGrp="1"/>
          </p:cNvGraphicFramePr>
          <p:nvPr>
            <p:extLst>
              <p:ext uri="{D42A27DB-BD31-4B8C-83A1-F6EECF244321}">
                <p14:modId xmlns:p14="http://schemas.microsoft.com/office/powerpoint/2010/main" val="3656657167"/>
              </p:ext>
            </p:extLst>
          </p:nvPr>
        </p:nvGraphicFramePr>
        <p:xfrm>
          <a:off x="3739246" y="7357484"/>
          <a:ext cx="2854840" cy="683853"/>
        </p:xfrm>
        <a:graphic>
          <a:graphicData uri="http://schemas.openxmlformats.org/drawingml/2006/table">
            <a:tbl>
              <a:tblPr firstRow="1" firstCol="1" bandRow="1">
                <a:tableStyleId>{5C22544A-7EE6-4342-B048-85BDC9FD1C3A}</a:tableStyleId>
              </a:tblPr>
              <a:tblGrid>
                <a:gridCol w="1156931">
                  <a:extLst>
                    <a:ext uri="{9D8B030D-6E8A-4147-A177-3AD203B41FA5}">
                      <a16:colId xmlns:a16="http://schemas.microsoft.com/office/drawing/2014/main" val="2323560887"/>
                    </a:ext>
                  </a:extLst>
                </a:gridCol>
                <a:gridCol w="1697909">
                  <a:extLst>
                    <a:ext uri="{9D8B030D-6E8A-4147-A177-3AD203B41FA5}">
                      <a16:colId xmlns:a16="http://schemas.microsoft.com/office/drawing/2014/main" val="4040550668"/>
                    </a:ext>
                  </a:extLst>
                </a:gridCol>
              </a:tblGrid>
              <a:tr h="270196">
                <a:tc>
                  <a:txBody>
                    <a:bodyPr/>
                    <a:lstStyle/>
                    <a:p>
                      <a:pPr>
                        <a:spcAft>
                          <a:spcPts val="0"/>
                        </a:spcAft>
                      </a:pPr>
                      <a:r>
                        <a:rPr lang="en-US" sz="1100">
                          <a:solidFill>
                            <a:schemeClr val="tx1"/>
                          </a:solidFill>
                          <a:effectLst/>
                        </a:rPr>
                        <a:t>Breakfast Club Lead</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b="0" dirty="0">
                          <a:solidFill>
                            <a:schemeClr val="tx1"/>
                          </a:solidFill>
                          <a:effectLst/>
                        </a:rPr>
                        <a:t>Miss J Everett</a:t>
                      </a:r>
                      <a:endParaRPr lang="en-GB" sz="1100" b="0" dirty="0">
                        <a:solidFill>
                          <a:schemeClr val="tx1"/>
                        </a:solidFill>
                        <a:effectLst/>
                      </a:endParaRPr>
                    </a:p>
                    <a:p>
                      <a:pPr algn="ctr">
                        <a:spcAft>
                          <a:spcPts val="0"/>
                        </a:spcAft>
                      </a:pPr>
                      <a:r>
                        <a:rPr lang="en-US" sz="1100" dirty="0">
                          <a:solidFill>
                            <a:schemeClr val="tx1"/>
                          </a:solidFill>
                          <a:effectLst/>
                        </a:rPr>
                        <a: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7963765"/>
                  </a:ext>
                </a:extLst>
              </a:tr>
              <a:tr h="348573">
                <a:tc>
                  <a:txBody>
                    <a:bodyPr/>
                    <a:lstStyle/>
                    <a:p>
                      <a:pPr>
                        <a:spcAft>
                          <a:spcPts val="0"/>
                        </a:spcAft>
                      </a:pPr>
                      <a:r>
                        <a:rPr lang="en-US" sz="1100" dirty="0">
                          <a:solidFill>
                            <a:schemeClr val="tx1"/>
                          </a:solidFill>
                          <a:effectLst/>
                        </a:rPr>
                        <a:t>Breakfast Club Assistant </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err="1">
                          <a:solidFill>
                            <a:schemeClr val="tx1"/>
                          </a:solidFill>
                          <a:effectLst/>
                        </a:rPr>
                        <a:t>Mrs</a:t>
                      </a:r>
                      <a:r>
                        <a:rPr lang="en-US" sz="1100" dirty="0">
                          <a:solidFill>
                            <a:schemeClr val="tx1"/>
                          </a:solidFill>
                          <a:effectLst/>
                        </a:rPr>
                        <a:t> H Davies</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0479647"/>
                  </a:ext>
                </a:extLst>
              </a:tr>
            </a:tbl>
          </a:graphicData>
        </a:graphic>
      </p:graphicFrame>
      <p:graphicFrame>
        <p:nvGraphicFramePr>
          <p:cNvPr id="28" name="Table 27">
            <a:extLst>
              <a:ext uri="{FF2B5EF4-FFF2-40B4-BE49-F238E27FC236}">
                <a16:creationId xmlns:a16="http://schemas.microsoft.com/office/drawing/2014/main" id="{DB426DBF-3635-42C7-839C-2A5A04DA1C08}"/>
              </a:ext>
            </a:extLst>
          </p:cNvPr>
          <p:cNvGraphicFramePr>
            <a:graphicFrameLocks noGrp="1"/>
          </p:cNvGraphicFramePr>
          <p:nvPr>
            <p:extLst>
              <p:ext uri="{D42A27DB-BD31-4B8C-83A1-F6EECF244321}">
                <p14:modId xmlns:p14="http://schemas.microsoft.com/office/powerpoint/2010/main" val="3414862144"/>
              </p:ext>
            </p:extLst>
          </p:nvPr>
        </p:nvGraphicFramePr>
        <p:xfrm>
          <a:off x="245221" y="8493219"/>
          <a:ext cx="6384180" cy="731784"/>
        </p:xfrm>
        <a:graphic>
          <a:graphicData uri="http://schemas.openxmlformats.org/drawingml/2006/table">
            <a:tbl>
              <a:tblPr firstRow="1" firstCol="1" bandRow="1">
                <a:tableStyleId>{5C22544A-7EE6-4342-B048-85BDC9FD1C3A}</a:tableStyleId>
              </a:tblPr>
              <a:tblGrid>
                <a:gridCol w="1276713">
                  <a:extLst>
                    <a:ext uri="{9D8B030D-6E8A-4147-A177-3AD203B41FA5}">
                      <a16:colId xmlns:a16="http://schemas.microsoft.com/office/drawing/2014/main" val="2653604792"/>
                    </a:ext>
                  </a:extLst>
                </a:gridCol>
                <a:gridCol w="1576506">
                  <a:extLst>
                    <a:ext uri="{9D8B030D-6E8A-4147-A177-3AD203B41FA5}">
                      <a16:colId xmlns:a16="http://schemas.microsoft.com/office/drawing/2014/main" val="2316192416"/>
                    </a:ext>
                  </a:extLst>
                </a:gridCol>
                <a:gridCol w="1471488">
                  <a:extLst>
                    <a:ext uri="{9D8B030D-6E8A-4147-A177-3AD203B41FA5}">
                      <a16:colId xmlns:a16="http://schemas.microsoft.com/office/drawing/2014/main" val="2773218978"/>
                    </a:ext>
                  </a:extLst>
                </a:gridCol>
                <a:gridCol w="1471488">
                  <a:extLst>
                    <a:ext uri="{9D8B030D-6E8A-4147-A177-3AD203B41FA5}">
                      <a16:colId xmlns:a16="http://schemas.microsoft.com/office/drawing/2014/main" val="3088786398"/>
                    </a:ext>
                  </a:extLst>
                </a:gridCol>
                <a:gridCol w="587985">
                  <a:extLst>
                    <a:ext uri="{9D8B030D-6E8A-4147-A177-3AD203B41FA5}">
                      <a16:colId xmlns:a16="http://schemas.microsoft.com/office/drawing/2014/main" val="744174679"/>
                    </a:ext>
                  </a:extLst>
                </a:gridCol>
              </a:tblGrid>
              <a:tr h="457726">
                <a:tc>
                  <a:txBody>
                    <a:bodyPr/>
                    <a:lstStyle/>
                    <a:p>
                      <a:pPr algn="ctr">
                        <a:spcAft>
                          <a:spcPts val="0"/>
                        </a:spcAft>
                      </a:pPr>
                      <a:r>
                        <a:rPr lang="en-US" sz="1100" dirty="0">
                          <a:solidFill>
                            <a:schemeClr val="tx1"/>
                          </a:solidFill>
                          <a:effectLst/>
                        </a:rPr>
                        <a:t>Full Time Equivalent (FTE) Teachers</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a:solidFill>
                            <a:schemeClr val="tx1"/>
                          </a:solidFill>
                          <a:effectLst/>
                        </a:rPr>
                        <a:t>Full Time Teaching Assistants - Mainstream</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a:solidFill>
                            <a:schemeClr val="tx1"/>
                          </a:solidFill>
                          <a:effectLst/>
                        </a:rPr>
                        <a:t>Full Time Teaching Assistants – SEBD Class</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a:solidFill>
                            <a:schemeClr val="tx1"/>
                          </a:solidFill>
                          <a:effectLst/>
                        </a:rPr>
                        <a:t>Part Time Teaching Assistants - Mainstream</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a:solidFill>
                            <a:schemeClr val="tx1"/>
                          </a:solidFill>
                          <a:effectLst/>
                        </a:rPr>
                        <a:t>Part Time FEO</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87318031"/>
                  </a:ext>
                </a:extLst>
              </a:tr>
              <a:tr h="228864">
                <a:tc>
                  <a:txBody>
                    <a:bodyPr/>
                    <a:lstStyle/>
                    <a:p>
                      <a:pPr algn="ctr">
                        <a:spcAft>
                          <a:spcPts val="0"/>
                        </a:spcAft>
                      </a:pPr>
                      <a:r>
                        <a:rPr lang="en-US" sz="1100">
                          <a:solidFill>
                            <a:schemeClr val="tx1"/>
                          </a:solidFill>
                          <a:effectLst/>
                        </a:rPr>
                        <a:t>4</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a:solidFill>
                            <a:schemeClr val="tx1"/>
                          </a:solidFill>
                          <a:effectLst/>
                        </a:rPr>
                        <a:t>1</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a:solidFill>
                            <a:schemeClr val="tx1"/>
                          </a:solidFill>
                          <a:effectLst/>
                        </a:rPr>
                        <a:t>2</a:t>
                      </a:r>
                      <a:endParaRPr lang="en-GB" sz="110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a:solidFill>
                            <a:schemeClr val="tx1"/>
                          </a:solidFill>
                          <a:effectLst/>
                        </a:rPr>
                        <a:t>4</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100" dirty="0">
                          <a:solidFill>
                            <a:schemeClr val="tx1"/>
                          </a:solidFill>
                          <a:effectLst/>
                        </a:rPr>
                        <a:t>1</a:t>
                      </a:r>
                      <a:endParaRPr lang="en-GB" sz="1100" dirty="0">
                        <a:solidFill>
                          <a:schemeClr val="tx1"/>
                        </a:solidFill>
                        <a:effectLst/>
                        <a:latin typeface="Carlito"/>
                        <a:ea typeface="Carlito"/>
                        <a:cs typeface="Carlito"/>
                      </a:endParaRPr>
                    </a:p>
                  </a:txBody>
                  <a:tcPr marL="99060" marR="99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19483381"/>
                  </a:ext>
                </a:extLst>
              </a:tr>
            </a:tbl>
          </a:graphicData>
        </a:graphic>
      </p:graphicFrame>
      <p:sp>
        <p:nvSpPr>
          <p:cNvPr id="2" name="TextBox 1">
            <a:extLst>
              <a:ext uri="{FF2B5EF4-FFF2-40B4-BE49-F238E27FC236}">
                <a16:creationId xmlns:a16="http://schemas.microsoft.com/office/drawing/2014/main" id="{1990A436-17FC-4481-8889-330A3B0D4F15}"/>
              </a:ext>
            </a:extLst>
          </p:cNvPr>
          <p:cNvSpPr txBox="1"/>
          <p:nvPr/>
        </p:nvSpPr>
        <p:spPr>
          <a:xfrm>
            <a:off x="1898293" y="351567"/>
            <a:ext cx="3061414" cy="400110"/>
          </a:xfrm>
          <a:prstGeom prst="rect">
            <a:avLst/>
          </a:prstGeom>
          <a:noFill/>
        </p:spPr>
        <p:txBody>
          <a:bodyPr wrap="square" rtlCol="0">
            <a:spAutoFit/>
          </a:bodyPr>
          <a:lstStyle/>
          <a:p>
            <a:pPr algn="ctr"/>
            <a:r>
              <a:rPr lang="en-GB" sz="2000" b="1" u="sng" dirty="0">
                <a:latin typeface="Comic Sans MS" panose="030F0702030302020204" pitchFamily="66" charset="0"/>
              </a:rPr>
              <a:t>School Staff</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8"/>
          <p:cNvSpPr txBox="1"/>
          <p:nvPr/>
        </p:nvSpPr>
        <p:spPr>
          <a:xfrm>
            <a:off x="4596" y="285487"/>
            <a:ext cx="6856810" cy="949130"/>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err="1">
                <a:solidFill>
                  <a:schemeClr val="dk1"/>
                </a:solidFill>
                <a:latin typeface="Comic Sans MS" panose="030F0702030302020204" pitchFamily="66" charset="0"/>
                <a:ea typeface="Thonburi"/>
                <a:cs typeface="Thonburi"/>
                <a:sym typeface="Thonburi"/>
              </a:rPr>
              <a:t>Bodringallt</a:t>
            </a:r>
            <a:r>
              <a:rPr lang="en-US" sz="2000" b="1" u="sng" dirty="0">
                <a:solidFill>
                  <a:schemeClr val="dk1"/>
                </a:solidFill>
                <a:latin typeface="Comic Sans MS" panose="030F0702030302020204" pitchFamily="66" charset="0"/>
                <a:ea typeface="Thonburi"/>
                <a:cs typeface="Thonburi"/>
                <a:sym typeface="Thonburi"/>
              </a:rPr>
              <a:t> Primary School</a:t>
            </a:r>
            <a:endParaRPr sz="2000" b="1" u="sng" dirty="0">
              <a:solidFill>
                <a:schemeClr val="dk1"/>
              </a:solidFill>
              <a:latin typeface="Comic Sans MS" panose="030F0702030302020204" pitchFamily="66" charset="0"/>
              <a:ea typeface="Thonburi"/>
              <a:cs typeface="Thonburi"/>
              <a:sym typeface="Thonburi"/>
            </a:endParaRPr>
          </a:p>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Governing Body  2023/ 2024</a:t>
            </a:r>
            <a:endParaRPr sz="2000" dirty="0">
              <a:latin typeface="Comic Sans MS" panose="030F0702030302020204" pitchFamily="66" charset="0"/>
            </a:endParaRPr>
          </a:p>
          <a:p>
            <a:pPr>
              <a:buClr>
                <a:schemeClr val="dk1"/>
              </a:buClr>
              <a:buSzPts val="1400"/>
            </a:pPr>
            <a:endParaRPr sz="1518" dirty="0">
              <a:solidFill>
                <a:schemeClr val="dk1"/>
              </a:solidFill>
              <a:latin typeface="Thonburi"/>
              <a:ea typeface="Thonburi"/>
              <a:cs typeface="Thonburi"/>
              <a:sym typeface="Thonburi"/>
            </a:endParaRPr>
          </a:p>
        </p:txBody>
      </p:sp>
      <p:sp>
        <p:nvSpPr>
          <p:cNvPr id="151" name="Google Shape;151;p8"/>
          <p:cNvSpPr/>
          <p:nvPr/>
        </p:nvSpPr>
        <p:spPr>
          <a:xfrm>
            <a:off x="135599" y="280332"/>
            <a:ext cx="6481101" cy="9352227"/>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sp>
        <p:nvSpPr>
          <p:cNvPr id="154" name="Google Shape;154;p8"/>
          <p:cNvSpPr txBox="1"/>
          <p:nvPr/>
        </p:nvSpPr>
        <p:spPr>
          <a:xfrm>
            <a:off x="378947" y="5602988"/>
            <a:ext cx="5994401" cy="2131312"/>
          </a:xfrm>
          <a:prstGeom prst="rect">
            <a:avLst/>
          </a:prstGeom>
          <a:noFill/>
          <a:ln>
            <a:noFill/>
          </a:ln>
        </p:spPr>
        <p:txBody>
          <a:bodyPr spcFirstLastPara="1" wrap="square" lIns="99044" tIns="49510" rIns="99044" bIns="49510" anchor="t" anchorCtr="0">
            <a:spAutoFit/>
          </a:bodyPr>
          <a:lstStyle/>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The governors at </a:t>
            </a:r>
            <a:r>
              <a:rPr lang="en-US" sz="1200" dirty="0" err="1">
                <a:solidFill>
                  <a:schemeClr val="dk1"/>
                </a:solidFill>
                <a:latin typeface="Comic Sans MS" panose="030F0702030302020204" pitchFamily="66" charset="0"/>
                <a:ea typeface="Arial"/>
                <a:cs typeface="Arial"/>
                <a:sym typeface="Arial"/>
              </a:rPr>
              <a:t>Bodringallt</a:t>
            </a:r>
            <a:r>
              <a:rPr lang="en-US" sz="1200" dirty="0">
                <a:solidFill>
                  <a:schemeClr val="dk1"/>
                </a:solidFill>
                <a:latin typeface="Comic Sans MS" panose="030F0702030302020204" pitchFamily="66" charset="0"/>
                <a:ea typeface="Arial"/>
                <a:cs typeface="Arial"/>
                <a:sym typeface="Arial"/>
              </a:rPr>
              <a:t> Primary are individuals who accept responsibilities for the actions of the school. They are parents, staff or representatives of the local community who care about the teaching, learning and most importantly of all, the children. Governors act as a link between parents, the local community and the school. They play the role of a critical friend, who support the school, but monitor how the school works and the standards that it achieves. </a:t>
            </a:r>
            <a:endParaRPr sz="1200" dirty="0">
              <a:latin typeface="Comic Sans MS" panose="030F0702030302020204" pitchFamily="66" charset="0"/>
            </a:endParaRPr>
          </a:p>
          <a:p>
            <a:pPr algn="just">
              <a:buClr>
                <a:schemeClr val="dk1"/>
              </a:buClr>
              <a:buSzPts val="1200"/>
            </a:pP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Our Governors are hardworking and committed to the children and the future of the school. They take a very active part in school life, we could not do without them.  They are very happy to be approached by parents with ideas, suggestions and concerns. </a:t>
            </a:r>
            <a:endParaRPr sz="1200" dirty="0">
              <a:latin typeface="Comic Sans MS" panose="030F0702030302020204" pitchFamily="66" charset="0"/>
            </a:endParaRPr>
          </a:p>
        </p:txBody>
      </p:sp>
      <p:pic>
        <p:nvPicPr>
          <p:cNvPr id="8194" name="Picture 2" descr="https://attachments.office.net/owa/Sion.Howells%40bodringalltprimary.rctcbc.cymru/service.svc/s/GetAttachmentThumbnail?id=AAMkADI0ZjFiZjJjLWM5N2EtNGZjOS1hYjhkLWQwY2EyM2YxN2YwNQBGAAAAAAAopvRCuPglRrPdUu6i8KshBwCWpoNabx9jSKqAi0l0EsamAAmYGGbxAACWpoNabx9jSKqAi0l0EsamAAmYGGr%2BAAABEgAQAMBRshy%2FNOJPksoMGtjEJWE%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U1MTcsImV4cCI6MTcxODU2NTgxNywiaXNzIjoiMDAwMDAwMDItMDAwMC0wZmYxLWNlMDAtMDAwMDAwMDAwMDAwQDRmM2YwZTUyLWI3MzQtNDE2NC05NDA5LTFiNjAxZDE0Nzk5MyIsImF1ZCI6IjAwMDAwMDAyLTAwMDAtMGZmMS1jZTAwLTAwMDAwMDAwMDAwMC9hdHRhY2htZW50cy5vZmZpY2UubmV0QDRmM2YwZTUyLWI3MzQtNDE2NC05NDA5LTFiNjAxZDE0Nzk5MyIsImhhcHAiOiJvd2EifQ.QUG5IenWlVPKRuWZ7nHC1WkT4YxfGzH-Uvime0jKlN_t-pitsckccVl1uXpn9Xb15HE4bo2vGHGx9ZoNHZB8W1ku56XL6YFl5Y-HzG0cq9rSsWIXJ6UAEDjrP0KBrtFCQO6vmzcWZsTCC1Xg2SXppXymiEuLYmRlPNTpNSHOGeOPQcdC_r2cRswl6jYKoX1bp1Xx-YUHBsGkSS19jzePTL_7dtICGUmtZtzbI8grvKra1oJx1u12K7UqXmyewizBLJiBxFs1Ygk3nYtxHsg9HFvMK0wElHXO2TIZV6zeHmEAp3M3W5ruAXCdT1kywLsSEV2fUmIc_sbXIH8-trBG5g&amp;X-OWA-CANARY=bdvoV0xvMg4AAAAAAAAAAFB7I1o5jtwY5JpOaximG07YNo2DgorMcihAA4xecXrn5i7nLTmd7ws.&amp;owa=outlook.office.com&amp;scriptVer=20240531006.12&amp;clientId=2BFF40004D1D4D858D6F00199261DA33&amp;animation=true">
            <a:extLst>
              <a:ext uri="{FF2B5EF4-FFF2-40B4-BE49-F238E27FC236}">
                <a16:creationId xmlns:a16="http://schemas.microsoft.com/office/drawing/2014/main" id="{CEAA2408-DC27-46FB-8B9D-B1AC122E0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950" y="7868034"/>
            <a:ext cx="2190750" cy="16724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preview">
            <a:extLst>
              <a:ext uri="{FF2B5EF4-FFF2-40B4-BE49-F238E27FC236}">
                <a16:creationId xmlns:a16="http://schemas.microsoft.com/office/drawing/2014/main" id="{2B97628D-BD60-40A2-A53E-33ED41F7FF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3051" y="7556500"/>
            <a:ext cx="3088349" cy="195059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Google Shape;152;p8">
            <a:extLst>
              <a:ext uri="{FF2B5EF4-FFF2-40B4-BE49-F238E27FC236}">
                <a16:creationId xmlns:a16="http://schemas.microsoft.com/office/drawing/2014/main" id="{332656BC-FB43-43EB-84BE-0118163B82D7}"/>
              </a:ext>
            </a:extLst>
          </p:cNvPr>
          <p:cNvGraphicFramePr/>
          <p:nvPr>
            <p:extLst>
              <p:ext uri="{D42A27DB-BD31-4B8C-83A1-F6EECF244321}">
                <p14:modId xmlns:p14="http://schemas.microsoft.com/office/powerpoint/2010/main" val="586739038"/>
              </p:ext>
            </p:extLst>
          </p:nvPr>
        </p:nvGraphicFramePr>
        <p:xfrm>
          <a:off x="378947" y="1154308"/>
          <a:ext cx="5994400" cy="4279279"/>
        </p:xfrm>
        <a:graphic>
          <a:graphicData uri="http://schemas.openxmlformats.org/drawingml/2006/table">
            <a:tbl>
              <a:tblPr>
                <a:noFill/>
              </a:tblPr>
              <a:tblGrid>
                <a:gridCol w="2501378">
                  <a:extLst>
                    <a:ext uri="{9D8B030D-6E8A-4147-A177-3AD203B41FA5}">
                      <a16:colId xmlns:a16="http://schemas.microsoft.com/office/drawing/2014/main" val="20000"/>
                    </a:ext>
                  </a:extLst>
                </a:gridCol>
                <a:gridCol w="3493022">
                  <a:extLst>
                    <a:ext uri="{9D8B030D-6E8A-4147-A177-3AD203B41FA5}">
                      <a16:colId xmlns:a16="http://schemas.microsoft.com/office/drawing/2014/main" val="20001"/>
                    </a:ext>
                  </a:extLst>
                </a:gridCol>
              </a:tblGrid>
              <a:tr h="296486">
                <a:tc>
                  <a:txBody>
                    <a:bodyPr/>
                    <a:lstStyle/>
                    <a:p>
                      <a:pPr marL="0" marR="0" lvl="0" indent="0" algn="ctr" rtl="0">
                        <a:lnSpc>
                          <a:spcPct val="100000"/>
                        </a:lnSpc>
                        <a:spcBef>
                          <a:spcPts val="0"/>
                        </a:spcBef>
                        <a:spcAft>
                          <a:spcPts val="0"/>
                        </a:spcAft>
                        <a:buClr>
                          <a:schemeClr val="dk1"/>
                        </a:buClr>
                        <a:buSzPts val="1400"/>
                        <a:buFont typeface="Thonburi"/>
                        <a:buNone/>
                      </a:pPr>
                      <a:r>
                        <a:rPr lang="en-US" sz="1600" b="1" i="0" u="none" strike="noStrike" cap="none" dirty="0">
                          <a:solidFill>
                            <a:schemeClr val="dk1"/>
                          </a:solidFill>
                          <a:latin typeface="Comic Sans MS" panose="030F0702030302020204" pitchFamily="66" charset="0"/>
                          <a:ea typeface="Thonburi"/>
                          <a:cs typeface="Thonburi"/>
                          <a:sym typeface="Thonburi"/>
                        </a:rPr>
                        <a:t>Name </a:t>
                      </a:r>
                      <a:endParaRPr sz="2000" dirty="0">
                        <a:latin typeface="Comic Sans MS" panose="030F0702030302020204" pitchFamily="66" charset="0"/>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400"/>
                        <a:buFont typeface="Thonburi"/>
                        <a:buNone/>
                      </a:pPr>
                      <a:r>
                        <a:rPr lang="en-US" sz="1600" b="1" i="0" u="none" strike="noStrike" cap="none" dirty="0">
                          <a:solidFill>
                            <a:schemeClr val="dk1"/>
                          </a:solidFill>
                          <a:latin typeface="Comic Sans MS" panose="030F0702030302020204" pitchFamily="66" charset="0"/>
                          <a:ea typeface="Thonburi"/>
                          <a:cs typeface="Thonburi"/>
                          <a:sym typeface="Thonburi"/>
                        </a:rPr>
                        <a:t>Designation </a:t>
                      </a:r>
                      <a:endParaRPr sz="1600" b="1" i="0" u="none" strike="noStrike" cap="none" dirty="0">
                        <a:solidFill>
                          <a:schemeClr val="dk1"/>
                        </a:solidFill>
                        <a:latin typeface="Comic Sans MS" panose="030F0702030302020204" pitchFamily="66" charset="0"/>
                        <a:ea typeface="Thonburi"/>
                        <a:cs typeface="Thonburi"/>
                        <a:sym typeface="Thonburi"/>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04529">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err="1">
                          <a:solidFill>
                            <a:srgbClr val="000000"/>
                          </a:solidFill>
                          <a:latin typeface="Comic Sans MS" panose="030F0702030302020204" pitchFamily="66" charset="0"/>
                          <a:ea typeface="Arial"/>
                          <a:cs typeface="Arial"/>
                          <a:sym typeface="Arial"/>
                        </a:rPr>
                        <a:t>Mr</a:t>
                      </a:r>
                      <a:r>
                        <a:rPr lang="en-US" sz="1300" b="0" i="0" u="none" strike="noStrike" cap="none" dirty="0">
                          <a:solidFill>
                            <a:srgbClr val="000000"/>
                          </a:solidFill>
                          <a:latin typeface="Comic Sans MS" panose="030F0702030302020204" pitchFamily="66" charset="0"/>
                          <a:ea typeface="Arial"/>
                          <a:cs typeface="Arial"/>
                          <a:sym typeface="Arial"/>
                        </a:rPr>
                        <a:t> S Howells</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Head Teacher </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04022">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err="1">
                          <a:solidFill>
                            <a:srgbClr val="000000"/>
                          </a:solidFill>
                          <a:latin typeface="Comic Sans MS" panose="030F0702030302020204" pitchFamily="66" charset="0"/>
                          <a:ea typeface="Arial"/>
                          <a:cs typeface="Arial"/>
                          <a:sym typeface="Arial"/>
                        </a:rPr>
                        <a:t>Mrs</a:t>
                      </a:r>
                      <a:r>
                        <a:rPr lang="en-US" sz="1300" b="0" i="0" u="none" strike="noStrike" cap="none" dirty="0">
                          <a:solidFill>
                            <a:srgbClr val="000000"/>
                          </a:solidFill>
                          <a:latin typeface="Comic Sans MS" panose="030F0702030302020204" pitchFamily="66" charset="0"/>
                          <a:ea typeface="Arial"/>
                          <a:cs typeface="Arial"/>
                          <a:sym typeface="Arial"/>
                        </a:rPr>
                        <a:t> L Llewellyn</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Chair of Governors / LA</a:t>
                      </a:r>
                      <a:endParaRPr sz="2000" dirty="0">
                        <a:latin typeface="Comic Sans MS" panose="030F0702030302020204" pitchFamily="66" charset="0"/>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279400">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err="1">
                          <a:solidFill>
                            <a:srgbClr val="000000"/>
                          </a:solidFill>
                          <a:latin typeface="Comic Sans MS" panose="030F0702030302020204" pitchFamily="66" charset="0"/>
                          <a:ea typeface="Arial"/>
                          <a:cs typeface="Arial"/>
                          <a:sym typeface="Arial"/>
                        </a:rPr>
                        <a:t>Mrs</a:t>
                      </a:r>
                      <a:r>
                        <a:rPr lang="en-US" sz="1300" b="0" i="0" u="none" strike="noStrike" cap="none" dirty="0">
                          <a:solidFill>
                            <a:srgbClr val="000000"/>
                          </a:solidFill>
                          <a:latin typeface="Comic Sans MS" panose="030F0702030302020204" pitchFamily="66" charset="0"/>
                          <a:ea typeface="Arial"/>
                          <a:cs typeface="Arial"/>
                          <a:sym typeface="Arial"/>
                        </a:rPr>
                        <a:t> E Dunning</a:t>
                      </a:r>
                      <a:endParaRPr sz="2000" dirty="0">
                        <a:latin typeface="Comic Sans MS" panose="030F0702030302020204" pitchFamily="66" charset="0"/>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Vice Chair of Governors / LA</a:t>
                      </a:r>
                      <a:endParaRPr sz="2000" dirty="0">
                        <a:latin typeface="Comic Sans MS" panose="030F0702030302020204" pitchFamily="66" charset="0"/>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04529">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err="1">
                          <a:solidFill>
                            <a:srgbClr val="000000"/>
                          </a:solidFill>
                          <a:latin typeface="Comic Sans MS" panose="030F0702030302020204" pitchFamily="66" charset="0"/>
                          <a:ea typeface="Arial"/>
                          <a:cs typeface="Arial"/>
                          <a:sym typeface="Arial"/>
                        </a:rPr>
                        <a:t>Mr</a:t>
                      </a:r>
                      <a:r>
                        <a:rPr lang="en-US" sz="1300" b="0" i="0" u="none" strike="noStrike" cap="none" dirty="0">
                          <a:solidFill>
                            <a:srgbClr val="000000"/>
                          </a:solidFill>
                          <a:latin typeface="Comic Sans MS" panose="030F0702030302020204" pitchFamily="66" charset="0"/>
                          <a:ea typeface="Arial"/>
                          <a:cs typeface="Arial"/>
                          <a:sym typeface="Arial"/>
                        </a:rPr>
                        <a:t> G Jones</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Local Authority (LA)</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304529">
                <a:tc>
                  <a:txBody>
                    <a:bodyPr/>
                    <a:lstStyle/>
                    <a:p>
                      <a:pPr marL="0" marR="0" lvl="0" indent="0" algn="ctr" rtl="0">
                        <a:lnSpc>
                          <a:spcPct val="100000"/>
                        </a:lnSpc>
                        <a:spcBef>
                          <a:spcPts val="0"/>
                        </a:spcBef>
                        <a:spcAft>
                          <a:spcPts val="0"/>
                        </a:spcAft>
                        <a:buClr>
                          <a:srgbClr val="000000"/>
                        </a:buClr>
                        <a:buSzPts val="1200"/>
                        <a:buFont typeface="Arial"/>
                        <a:buNone/>
                      </a:pPr>
                      <a:r>
                        <a:rPr lang="en-US" sz="1300" dirty="0" err="1">
                          <a:latin typeface="Comic Sans MS" panose="030F0702030302020204" pitchFamily="66" charset="0"/>
                        </a:rPr>
                        <a:t>Mrs</a:t>
                      </a:r>
                      <a:r>
                        <a:rPr lang="en-US" sz="1300" dirty="0">
                          <a:latin typeface="Comic Sans MS" panose="030F0702030302020204" pitchFamily="66" charset="0"/>
                        </a:rPr>
                        <a:t> R Saunders</a:t>
                      </a:r>
                      <a:endParaRPr sz="2000" dirty="0">
                        <a:latin typeface="Comic Sans MS" panose="030F0702030302020204" pitchFamily="66" charset="0"/>
                      </a:endParaRPr>
                    </a:p>
                  </a:txBody>
                  <a:tcPr marL="99072" marR="99072" marT="49537" marB="49537">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Community Governor</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304529">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err="1">
                          <a:solidFill>
                            <a:srgbClr val="000000"/>
                          </a:solidFill>
                          <a:latin typeface="Comic Sans MS" panose="030F0702030302020204" pitchFamily="66" charset="0"/>
                          <a:ea typeface="Arial"/>
                          <a:cs typeface="Arial"/>
                          <a:sym typeface="Arial"/>
                        </a:rPr>
                        <a:t>Mrs</a:t>
                      </a:r>
                      <a:r>
                        <a:rPr lang="en-US" sz="1300" b="0" i="0" u="none" strike="noStrike" cap="none" dirty="0">
                          <a:solidFill>
                            <a:srgbClr val="000000"/>
                          </a:solidFill>
                          <a:latin typeface="Comic Sans MS" panose="030F0702030302020204" pitchFamily="66" charset="0"/>
                          <a:ea typeface="Arial"/>
                          <a:cs typeface="Arial"/>
                          <a:sym typeface="Arial"/>
                        </a:rPr>
                        <a:t> R Mellor</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Community Governor</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3948416988"/>
                  </a:ext>
                </a:extLst>
              </a:tr>
              <a:tr h="304529">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err="1">
                          <a:solidFill>
                            <a:srgbClr val="000000"/>
                          </a:solidFill>
                          <a:latin typeface="Comic Sans MS" panose="030F0702030302020204" pitchFamily="66" charset="0"/>
                          <a:ea typeface="Arial"/>
                          <a:cs typeface="Arial"/>
                          <a:sym typeface="Arial"/>
                        </a:rPr>
                        <a:t>Mrs</a:t>
                      </a:r>
                      <a:r>
                        <a:rPr lang="en-US" sz="1300" b="0" i="0" u="none" strike="noStrike" cap="none" dirty="0">
                          <a:solidFill>
                            <a:srgbClr val="000000"/>
                          </a:solidFill>
                          <a:latin typeface="Comic Sans MS" panose="030F0702030302020204" pitchFamily="66" charset="0"/>
                          <a:ea typeface="Arial"/>
                          <a:cs typeface="Arial"/>
                          <a:sym typeface="Arial"/>
                        </a:rPr>
                        <a:t> S </a:t>
                      </a:r>
                      <a:r>
                        <a:rPr lang="en-US" sz="1300" b="0" i="0" u="none" strike="noStrike" cap="none" dirty="0" err="1">
                          <a:solidFill>
                            <a:srgbClr val="000000"/>
                          </a:solidFill>
                          <a:latin typeface="Comic Sans MS" panose="030F0702030302020204" pitchFamily="66" charset="0"/>
                          <a:ea typeface="Arial"/>
                          <a:cs typeface="Arial"/>
                          <a:sym typeface="Arial"/>
                        </a:rPr>
                        <a:t>Zobole</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Teacher Governor</a:t>
                      </a:r>
                      <a:endParaRPr sz="2000" dirty="0">
                        <a:latin typeface="Comic Sans MS" panose="030F0702030302020204" pitchFamily="66" charset="0"/>
                      </a:endParaRPr>
                    </a:p>
                  </a:txBody>
                  <a:tcPr marL="99072" marR="99072" marT="49537" marB="49537">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304529">
                <a:tc>
                  <a:txBody>
                    <a:bodyPr/>
                    <a:lstStyle/>
                    <a:p>
                      <a:pPr marL="0" marR="0" lvl="0" indent="0" algn="ctr" rtl="0">
                        <a:lnSpc>
                          <a:spcPct val="100000"/>
                        </a:lnSpc>
                        <a:spcBef>
                          <a:spcPts val="0"/>
                        </a:spcBef>
                        <a:spcAft>
                          <a:spcPts val="0"/>
                        </a:spcAft>
                        <a:buClr>
                          <a:srgbClr val="000000"/>
                        </a:buClr>
                        <a:buSzPts val="1200"/>
                        <a:buFont typeface="Arial"/>
                        <a:buNone/>
                      </a:pPr>
                      <a:r>
                        <a:rPr lang="en-GB" sz="1300" b="0" i="0" u="none" strike="noStrike" cap="none" dirty="0">
                          <a:solidFill>
                            <a:srgbClr val="000000"/>
                          </a:solidFill>
                          <a:latin typeface="Comic Sans MS" panose="030F0702030302020204" pitchFamily="66" charset="0"/>
                          <a:ea typeface="Arial"/>
                          <a:cs typeface="Arial"/>
                          <a:sym typeface="Arial"/>
                        </a:rPr>
                        <a:t>Mrs B Edwards</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GB" sz="1300" b="0" i="0" u="none" strike="noStrike" cap="none" dirty="0">
                          <a:solidFill>
                            <a:srgbClr val="000000"/>
                          </a:solidFill>
                          <a:latin typeface="Comic Sans MS" panose="030F0702030302020204" pitchFamily="66" charset="0"/>
                          <a:ea typeface="Arial"/>
                          <a:cs typeface="Arial"/>
                          <a:sym typeface="Arial"/>
                        </a:rPr>
                        <a:t>Non Teacher Governor</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304529">
                <a:tc>
                  <a:txBody>
                    <a:bodyPr/>
                    <a:lstStyle/>
                    <a:p>
                      <a:pPr marL="0" marR="0" lvl="0" indent="0" algn="ctr" rtl="0">
                        <a:lnSpc>
                          <a:spcPct val="100000"/>
                        </a:lnSpc>
                        <a:spcBef>
                          <a:spcPts val="0"/>
                        </a:spcBef>
                        <a:spcAft>
                          <a:spcPts val="0"/>
                        </a:spcAft>
                        <a:buClr>
                          <a:srgbClr val="000000"/>
                        </a:buClr>
                        <a:buSzPts val="1200"/>
                        <a:buFont typeface="Arial"/>
                        <a:buNone/>
                      </a:pPr>
                      <a:r>
                        <a:rPr lang="en-US" sz="1300" dirty="0" err="1">
                          <a:latin typeface="Comic Sans MS" panose="030F0702030302020204" pitchFamily="66" charset="0"/>
                        </a:rPr>
                        <a:t>Mrs</a:t>
                      </a:r>
                      <a:r>
                        <a:rPr lang="en-US" sz="1300" dirty="0">
                          <a:latin typeface="Comic Sans MS" panose="030F0702030302020204" pitchFamily="66" charset="0"/>
                        </a:rPr>
                        <a:t> E Lloyd</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Parent Governor</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10"/>
                  </a:ext>
                </a:extLst>
              </a:tr>
              <a:tr h="304529">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err="1">
                          <a:solidFill>
                            <a:srgbClr val="000000"/>
                          </a:solidFill>
                          <a:latin typeface="Comic Sans MS" panose="030F0702030302020204" pitchFamily="66" charset="0"/>
                          <a:ea typeface="Arial"/>
                          <a:cs typeface="Arial"/>
                          <a:sym typeface="Arial"/>
                        </a:rPr>
                        <a:t>Ms</a:t>
                      </a:r>
                      <a:r>
                        <a:rPr lang="en-US" sz="1300" b="0" i="0" u="none" strike="noStrike" cap="none" dirty="0">
                          <a:solidFill>
                            <a:srgbClr val="000000"/>
                          </a:solidFill>
                          <a:latin typeface="Comic Sans MS" panose="030F0702030302020204" pitchFamily="66" charset="0"/>
                          <a:ea typeface="Arial"/>
                          <a:cs typeface="Arial"/>
                          <a:sym typeface="Arial"/>
                        </a:rPr>
                        <a:t> J Gore</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Parent Governor</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11"/>
                  </a:ext>
                </a:extLst>
              </a:tr>
              <a:tr h="304529">
                <a:tc>
                  <a:txBody>
                    <a:bodyPr/>
                    <a:lstStyle/>
                    <a:p>
                      <a:pPr marL="0" marR="0" lvl="0" indent="0" algn="ctr" rtl="0">
                        <a:lnSpc>
                          <a:spcPct val="100000"/>
                        </a:lnSpc>
                        <a:spcBef>
                          <a:spcPts val="0"/>
                        </a:spcBef>
                        <a:spcAft>
                          <a:spcPts val="0"/>
                        </a:spcAft>
                        <a:buClr>
                          <a:srgbClr val="000000"/>
                        </a:buClr>
                        <a:buSzPts val="1200"/>
                        <a:buFont typeface="Arial"/>
                        <a:buNone/>
                      </a:pPr>
                      <a:r>
                        <a:rPr lang="en-US" sz="1300" dirty="0">
                          <a:latin typeface="Comic Sans MS" panose="030F0702030302020204" pitchFamily="66" charset="0"/>
                        </a:rPr>
                        <a:t>Miss Ly Evans</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Parent Governor</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12"/>
                  </a:ext>
                </a:extLst>
              </a:tr>
              <a:tr h="297194">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Miss L Evans</a:t>
                      </a:r>
                      <a:endParaRPr sz="2000" dirty="0">
                        <a:latin typeface="Comic Sans MS" panose="030F0702030302020204" pitchFamily="66" charset="0"/>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300" b="0" i="0" u="none" strike="noStrike" cap="none" dirty="0">
                          <a:solidFill>
                            <a:srgbClr val="000000"/>
                          </a:solidFill>
                          <a:latin typeface="Comic Sans MS" panose="030F0702030302020204" pitchFamily="66" charset="0"/>
                          <a:ea typeface="Arial"/>
                          <a:cs typeface="Arial"/>
                          <a:sym typeface="Arial"/>
                        </a:rPr>
                        <a:t>Parent Governor</a:t>
                      </a:r>
                      <a:endParaRPr sz="2000" dirty="0">
                        <a:latin typeface="Comic Sans MS" panose="030F0702030302020204" pitchFamily="66" charset="0"/>
                      </a:endParaRPr>
                    </a:p>
                  </a:txBody>
                  <a:tcPr marL="99072" marR="99072" marT="49537" marB="49537">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13"/>
                  </a:ext>
                </a:extLst>
              </a:tr>
              <a:tr h="297194">
                <a:tc>
                  <a:txBody>
                    <a:bodyPr/>
                    <a:lstStyle/>
                    <a:p>
                      <a:pPr marL="0" marR="0" lvl="0" indent="0" algn="ctr" rtl="0">
                        <a:lnSpc>
                          <a:spcPct val="100000"/>
                        </a:lnSpc>
                        <a:spcBef>
                          <a:spcPts val="0"/>
                        </a:spcBef>
                        <a:spcAft>
                          <a:spcPts val="0"/>
                        </a:spcAft>
                        <a:buClr>
                          <a:srgbClr val="000000"/>
                        </a:buClr>
                        <a:buSzPts val="1200"/>
                        <a:buFont typeface="Arial"/>
                        <a:buNone/>
                      </a:pPr>
                      <a:r>
                        <a:rPr lang="en-GB" sz="1300" b="0" i="0" u="none" strike="noStrike" cap="none" dirty="0">
                          <a:solidFill>
                            <a:srgbClr val="000000"/>
                          </a:solidFill>
                          <a:latin typeface="Comic Sans MS" panose="030F0702030302020204" pitchFamily="66" charset="0"/>
                          <a:ea typeface="Arial"/>
                          <a:cs typeface="Arial"/>
                          <a:sym typeface="Arial"/>
                        </a:rPr>
                        <a:t>Vacant</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200"/>
                        <a:buFont typeface="Arial"/>
                        <a:buNone/>
                      </a:pPr>
                      <a:r>
                        <a:rPr lang="en-GB" sz="1300" b="0" i="0" u="none" strike="noStrike" cap="none" dirty="0">
                          <a:solidFill>
                            <a:srgbClr val="000000"/>
                          </a:solidFill>
                          <a:latin typeface="Comic Sans MS" panose="030F0702030302020204" pitchFamily="66" charset="0"/>
                          <a:ea typeface="Arial"/>
                          <a:cs typeface="Arial"/>
                          <a:sym typeface="Arial"/>
                        </a:rPr>
                        <a:t>Community Governor</a:t>
                      </a:r>
                      <a:endParaRPr sz="1300" b="0" i="0" u="none" strike="noStrike" cap="none" dirty="0">
                        <a:solidFill>
                          <a:srgbClr val="000000"/>
                        </a:solidFill>
                        <a:latin typeface="Comic Sans MS" panose="030F0702030302020204" pitchFamily="66" charset="0"/>
                        <a:ea typeface="Arial"/>
                        <a:cs typeface="Arial"/>
                        <a:sym typeface="Arial"/>
                      </a:endParaRPr>
                    </a:p>
                  </a:txBody>
                  <a:tcPr marL="99072" marR="99072" marT="49537" marB="49537">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772682627"/>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9"/>
          <p:cNvSpPr txBox="1"/>
          <p:nvPr/>
        </p:nvSpPr>
        <p:spPr>
          <a:xfrm>
            <a:off x="0" y="433234"/>
            <a:ext cx="6856810" cy="949130"/>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Bodringallt Primary School </a:t>
            </a:r>
            <a:endParaRPr sz="2000" b="1" u="sng" dirty="0">
              <a:solidFill>
                <a:schemeClr val="dk1"/>
              </a:solidFill>
              <a:latin typeface="Comic Sans MS" panose="030F0702030302020204" pitchFamily="66" charset="0"/>
              <a:ea typeface="Thonburi"/>
              <a:cs typeface="Thonburi"/>
              <a:sym typeface="Thonburi"/>
            </a:endParaRPr>
          </a:p>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Term Dates 2023/ 2024</a:t>
            </a:r>
            <a:endParaRPr sz="2000" b="1" dirty="0">
              <a:latin typeface="Comic Sans MS" panose="030F0702030302020204" pitchFamily="66" charset="0"/>
            </a:endParaRPr>
          </a:p>
          <a:p>
            <a:pPr>
              <a:buClr>
                <a:schemeClr val="dk1"/>
              </a:buClr>
              <a:buSzPts val="1400"/>
            </a:pPr>
            <a:endParaRPr sz="1518" dirty="0">
              <a:solidFill>
                <a:schemeClr val="dk1"/>
              </a:solidFill>
              <a:latin typeface="Thonburi"/>
              <a:ea typeface="Thonburi"/>
              <a:cs typeface="Thonburi"/>
              <a:sym typeface="Thonburi"/>
            </a:endParaRPr>
          </a:p>
        </p:txBody>
      </p:sp>
      <p:sp>
        <p:nvSpPr>
          <p:cNvPr id="160" name="Google Shape;160;p9"/>
          <p:cNvSpPr/>
          <p:nvPr/>
        </p:nvSpPr>
        <p:spPr>
          <a:xfrm>
            <a:off x="215900" y="280333"/>
            <a:ext cx="6426200" cy="9192434"/>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sp>
        <p:nvSpPr>
          <p:cNvPr id="161" name="Google Shape;161;p9" descr="B-IvpAjIQAA0cXS.jpg"/>
          <p:cNvSpPr/>
          <p:nvPr/>
        </p:nvSpPr>
        <p:spPr>
          <a:xfrm>
            <a:off x="1349777" y="7028791"/>
            <a:ext cx="4206609" cy="2366433"/>
          </a:xfrm>
          <a:prstGeom prst="rect">
            <a:avLst/>
          </a:prstGeom>
          <a:noFill/>
          <a:ln>
            <a:noFill/>
          </a:ln>
        </p:spPr>
        <p:txBody>
          <a:bodyPr spcFirstLastPara="1" wrap="square" lIns="99044" tIns="49510" rIns="99044" bIns="49510" anchor="t" anchorCtr="0">
            <a:noAutofit/>
          </a:bodyPr>
          <a:lstStyle/>
          <a:p>
            <a:pPr>
              <a:buClr>
                <a:schemeClr val="dk1"/>
              </a:buClr>
              <a:buSzPts val="1800"/>
            </a:pPr>
            <a:endParaRPr sz="1951">
              <a:solidFill>
                <a:schemeClr val="dk1"/>
              </a:solidFill>
              <a:latin typeface="Arial"/>
              <a:ea typeface="Arial"/>
              <a:cs typeface="Arial"/>
              <a:sym typeface="Arial"/>
            </a:endParaRPr>
          </a:p>
        </p:txBody>
      </p:sp>
      <p:pic>
        <p:nvPicPr>
          <p:cNvPr id="1028" name="Picture 4" descr="https://attachments.office.net/owa/Sion.Howells%40bodringalltprimary.rctcbc.cymru/service.svc/s/GetAttachmentThumbnail?id=AAMkADI0ZjFiZjJjLWM5N2EtNGZjOS1hYjhkLWQwY2EyM2YxN2YwNQBGAAAAAAAopvRCuPglRrPdUu6i8KshBwCWpoNabx9jSKqAi0l0EsamAAmYGGbxAACWpoNabx9jSKqAi0l0EsamAAmYGGrwAAABEgAQANAIABa9hDBKmTnyi84IBYg%3D&amp;thumbnailType=2&amp;token=eyJhbGciOiJSUzI1NiIsImtpZCI6IkU1RDJGMEY4REE5M0I2NzA5QzQzQTlFOEE2MTQzQzAzRDYyRjlBODAiLCJ0eXAiOiJKV1QiLCJ4NXQiOiI1ZEx3LU5xVHRuQ2NRNm5vcGhROEE5WXZtb0EifQ.eyJvcmlnaW4iOiJodHRwczovL291dGxvb2sub2ZmaWNlLmNvbSIsInVjIjoiM2UzMTIxYmEzMjc3NGIyZmJjNmNjN2Q4N2QzOTBjYzM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QxNTMwMzMsImV4cCI6MTcxNDE1MzMzMywiaXNzIjoiMDAwMDAwMDItMDAwMC0wZmYxLWNlMDAtMDAwMDAwMDAwMDAwQDRmM2YwZTUyLWI3MzQtNDE2NC05NDA5LTFiNjAxZDE0Nzk5MyIsImF1ZCI6IjAwMDAwMDAyLTAwMDAtMGZmMS1jZTAwLTAwMDAwMDAwMDAwMC9hdHRhY2htZW50cy5vZmZpY2UubmV0QDRmM2YwZTUyLWI3MzQtNDE2NC05NDA5LTFiNjAxZDE0Nzk5MyIsImhhcHAiOiJvd2EifQ.g2NS2ZfgopYHqG8G0h7u1kUUmCPB0lXHMLnnJDgaISTc1Ae5ZnFQMEwAM4A-J_Q3_LUBKkRPueqwWT799rGnPMQ7ABIENo2KEkfjQJHJ8lX1HIHu-VOmzLcPKUWOu4AgsdRCb6izphlY4dtrYzL0zU1cHO5wQ3z-s23a-mx-6BHS7yTXP-oCJkYS4HHuePug8-cVu6_Ev44mh2kHaq3q1Y1WU2LsSaIrDKdbNkBEmBojq-Pm4MOCM9Zh_vJ6raW3fo864K0wSKXTOeO5CcaCtj4DB_fYaGbymexjhYMH-dmF_I1CUePMUFwEpIEOButNDDuvpvkKyjJasGossQguvg&amp;X-OWA-CANARY=bdvoV0xvMg4AAAAAAAAAAEBM7-kXZtwYR55vcKI7YXMRCy1vLQ36OWYY9CW7aI2pPxoCqf4RTy0.&amp;owa=outlook.office.com&amp;scriptVer=20240419007.15&amp;clientId=2BFF40004D1D4D858D6F00199261DA33&amp;animation=true">
            <a:extLst>
              <a:ext uri="{FF2B5EF4-FFF2-40B4-BE49-F238E27FC236}">
                <a16:creationId xmlns:a16="http://schemas.microsoft.com/office/drawing/2014/main" id="{5F189B2A-1542-4820-8B95-AF3A2AC336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1816" y="5709510"/>
            <a:ext cx="4402667" cy="353808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F4353616-966F-45A1-BCFD-8BDB34E8ACB0}"/>
              </a:ext>
            </a:extLst>
          </p:cNvPr>
          <p:cNvGraphicFramePr>
            <a:graphicFrameLocks noGrp="1"/>
          </p:cNvGraphicFramePr>
          <p:nvPr>
            <p:extLst>
              <p:ext uri="{D42A27DB-BD31-4B8C-83A1-F6EECF244321}">
                <p14:modId xmlns:p14="http://schemas.microsoft.com/office/powerpoint/2010/main" val="1544192453"/>
              </p:ext>
            </p:extLst>
          </p:nvPr>
        </p:nvGraphicFramePr>
        <p:xfrm>
          <a:off x="495568" y="1535265"/>
          <a:ext cx="5915025" cy="3775536"/>
        </p:xfrm>
        <a:graphic>
          <a:graphicData uri="http://schemas.openxmlformats.org/drawingml/2006/table">
            <a:tbl>
              <a:tblPr firstRow="1" firstCol="1" bandRow="1">
                <a:tableStyleId>{5C22544A-7EE6-4342-B048-85BDC9FD1C3A}</a:tableStyleId>
              </a:tblPr>
              <a:tblGrid>
                <a:gridCol w="1781229">
                  <a:extLst>
                    <a:ext uri="{9D8B030D-6E8A-4147-A177-3AD203B41FA5}">
                      <a16:colId xmlns:a16="http://schemas.microsoft.com/office/drawing/2014/main" val="2932101061"/>
                    </a:ext>
                  </a:extLst>
                </a:gridCol>
                <a:gridCol w="2226537">
                  <a:extLst>
                    <a:ext uri="{9D8B030D-6E8A-4147-A177-3AD203B41FA5}">
                      <a16:colId xmlns:a16="http://schemas.microsoft.com/office/drawing/2014/main" val="3426018893"/>
                    </a:ext>
                  </a:extLst>
                </a:gridCol>
                <a:gridCol w="1907259">
                  <a:extLst>
                    <a:ext uri="{9D8B030D-6E8A-4147-A177-3AD203B41FA5}">
                      <a16:colId xmlns:a16="http://schemas.microsoft.com/office/drawing/2014/main" val="552973931"/>
                    </a:ext>
                  </a:extLst>
                </a:gridCol>
              </a:tblGrid>
              <a:tr h="311531">
                <a:tc>
                  <a:txBody>
                    <a:bodyPr/>
                    <a:lstStyle/>
                    <a:p>
                      <a:pPr>
                        <a:lnSpc>
                          <a:spcPct val="107000"/>
                        </a:lnSpc>
                        <a:spcBef>
                          <a:spcPts val="750"/>
                        </a:spcBef>
                        <a:spcAft>
                          <a:spcPts val="1500"/>
                        </a:spcAft>
                      </a:pPr>
                      <a:r>
                        <a:rPr lang="en-GB" sz="1100" dirty="0">
                          <a:solidFill>
                            <a:schemeClr val="tx1"/>
                          </a:solidFill>
                          <a:effectLst/>
                        </a:rPr>
                        <a:t>Term</a:t>
                      </a:r>
                      <a:endParaRPr lang="en-GB"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Bef>
                          <a:spcPts val="750"/>
                        </a:spcBef>
                        <a:spcAft>
                          <a:spcPts val="1500"/>
                        </a:spcAft>
                      </a:pPr>
                      <a:r>
                        <a:rPr lang="en-GB" sz="1100">
                          <a:solidFill>
                            <a:schemeClr val="tx1"/>
                          </a:solidFill>
                          <a:effectLst/>
                        </a:rPr>
                        <a:t>From</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Bef>
                          <a:spcPts val="750"/>
                        </a:spcBef>
                        <a:spcAft>
                          <a:spcPts val="1500"/>
                        </a:spcAft>
                      </a:pPr>
                      <a:r>
                        <a:rPr lang="en-GB" sz="1100">
                          <a:solidFill>
                            <a:schemeClr val="tx1"/>
                          </a:solidFill>
                          <a:effectLst/>
                        </a:rPr>
                        <a:t>To</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8643665"/>
                  </a:ext>
                </a:extLst>
              </a:tr>
              <a:tr h="311531">
                <a:tc>
                  <a:txBody>
                    <a:bodyPr/>
                    <a:lstStyle/>
                    <a:p>
                      <a:pPr>
                        <a:lnSpc>
                          <a:spcPct val="107000"/>
                        </a:lnSpc>
                        <a:spcAft>
                          <a:spcPts val="0"/>
                        </a:spcAft>
                      </a:pPr>
                      <a:r>
                        <a:rPr lang="en-GB" sz="1100">
                          <a:solidFill>
                            <a:schemeClr val="tx1"/>
                          </a:solidFill>
                          <a:effectLst/>
                        </a:rPr>
                        <a:t>Autumn 2024</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September 2 2024</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Friday, October 25 2024</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81769323"/>
                  </a:ext>
                </a:extLst>
              </a:tr>
              <a:tr h="311531">
                <a:tc>
                  <a:txBody>
                    <a:bodyPr/>
                    <a:lstStyle/>
                    <a:p>
                      <a:pPr>
                        <a:lnSpc>
                          <a:spcPct val="107000"/>
                        </a:lnSpc>
                        <a:spcAft>
                          <a:spcPts val="0"/>
                        </a:spcAft>
                      </a:pPr>
                      <a:r>
                        <a:rPr lang="en-GB" sz="1100">
                          <a:solidFill>
                            <a:schemeClr val="tx1"/>
                          </a:solidFill>
                          <a:effectLst/>
                        </a:rPr>
                        <a:t>Half Term</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October 28 2024</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Friday, November 1 2024</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56289156"/>
                  </a:ext>
                </a:extLst>
              </a:tr>
              <a:tr h="311531">
                <a:tc>
                  <a:txBody>
                    <a:bodyPr/>
                    <a:lstStyle/>
                    <a:p>
                      <a:pPr>
                        <a:lnSpc>
                          <a:spcPct val="107000"/>
                        </a:lnSpc>
                        <a:spcAft>
                          <a:spcPts val="0"/>
                        </a:spcAft>
                      </a:pPr>
                      <a:r>
                        <a:rPr lang="en-GB" sz="1100">
                          <a:solidFill>
                            <a:schemeClr val="tx1"/>
                          </a:solidFill>
                          <a:effectLst/>
                        </a:rPr>
                        <a:t>Autumn 2024</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November 4 2024</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Friday, December 20 2024</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5607179"/>
                  </a:ext>
                </a:extLst>
              </a:tr>
              <a:tr h="311531">
                <a:tc>
                  <a:txBody>
                    <a:bodyPr/>
                    <a:lstStyle/>
                    <a:p>
                      <a:pPr>
                        <a:lnSpc>
                          <a:spcPct val="107000"/>
                        </a:lnSpc>
                        <a:spcAft>
                          <a:spcPts val="0"/>
                        </a:spcAft>
                      </a:pPr>
                      <a:r>
                        <a:rPr lang="en-GB" sz="1100">
                          <a:solidFill>
                            <a:schemeClr val="tx1"/>
                          </a:solidFill>
                          <a:effectLst/>
                        </a:rPr>
                        <a:t>Christmas Holidays</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December 23 2024</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Friday, January 3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8097670"/>
                  </a:ext>
                </a:extLst>
              </a:tr>
              <a:tr h="311531">
                <a:tc>
                  <a:txBody>
                    <a:bodyPr/>
                    <a:lstStyle/>
                    <a:p>
                      <a:pPr>
                        <a:lnSpc>
                          <a:spcPct val="107000"/>
                        </a:lnSpc>
                        <a:spcAft>
                          <a:spcPts val="0"/>
                        </a:spcAft>
                      </a:pPr>
                      <a:r>
                        <a:rPr lang="en-GB" sz="1100">
                          <a:solidFill>
                            <a:schemeClr val="tx1"/>
                          </a:solidFill>
                          <a:effectLst/>
                        </a:rPr>
                        <a:t>Spring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January 6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Friday, February 21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3196910"/>
                  </a:ext>
                </a:extLst>
              </a:tr>
              <a:tr h="311531">
                <a:tc>
                  <a:txBody>
                    <a:bodyPr/>
                    <a:lstStyle/>
                    <a:p>
                      <a:pPr>
                        <a:lnSpc>
                          <a:spcPct val="107000"/>
                        </a:lnSpc>
                        <a:spcAft>
                          <a:spcPts val="0"/>
                        </a:spcAft>
                      </a:pPr>
                      <a:r>
                        <a:rPr lang="en-GB" sz="1100">
                          <a:solidFill>
                            <a:schemeClr val="tx1"/>
                          </a:solidFill>
                          <a:effectLst/>
                        </a:rPr>
                        <a:t>Half Term</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February 24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Friday, February 28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59743632"/>
                  </a:ext>
                </a:extLst>
              </a:tr>
              <a:tr h="311531">
                <a:tc>
                  <a:txBody>
                    <a:bodyPr/>
                    <a:lstStyle/>
                    <a:p>
                      <a:pPr>
                        <a:lnSpc>
                          <a:spcPct val="107000"/>
                        </a:lnSpc>
                        <a:spcAft>
                          <a:spcPts val="0"/>
                        </a:spcAft>
                      </a:pPr>
                      <a:r>
                        <a:rPr lang="en-GB" sz="1100">
                          <a:solidFill>
                            <a:schemeClr val="tx1"/>
                          </a:solidFill>
                          <a:effectLst/>
                        </a:rPr>
                        <a:t>Spring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March 3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Friday, April 11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66054971"/>
                  </a:ext>
                </a:extLst>
              </a:tr>
              <a:tr h="311531">
                <a:tc>
                  <a:txBody>
                    <a:bodyPr/>
                    <a:lstStyle/>
                    <a:p>
                      <a:pPr>
                        <a:lnSpc>
                          <a:spcPct val="107000"/>
                        </a:lnSpc>
                        <a:spcAft>
                          <a:spcPts val="0"/>
                        </a:spcAft>
                      </a:pPr>
                      <a:r>
                        <a:rPr lang="en-GB" sz="1100">
                          <a:solidFill>
                            <a:schemeClr val="tx1"/>
                          </a:solidFill>
                          <a:effectLst/>
                        </a:rPr>
                        <a:t>Easter Holidays</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April 14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Friday, April 25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38565162"/>
                  </a:ext>
                </a:extLst>
              </a:tr>
              <a:tr h="311531">
                <a:tc>
                  <a:txBody>
                    <a:bodyPr/>
                    <a:lstStyle/>
                    <a:p>
                      <a:pPr>
                        <a:lnSpc>
                          <a:spcPct val="107000"/>
                        </a:lnSpc>
                        <a:spcAft>
                          <a:spcPts val="0"/>
                        </a:spcAft>
                      </a:pPr>
                      <a:r>
                        <a:rPr lang="en-GB" sz="1100">
                          <a:solidFill>
                            <a:schemeClr val="tx1"/>
                          </a:solidFill>
                          <a:effectLst/>
                        </a:rPr>
                        <a:t>Summer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April 28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Friday, May 23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15052192"/>
                  </a:ext>
                </a:extLst>
              </a:tr>
              <a:tr h="311531">
                <a:tc>
                  <a:txBody>
                    <a:bodyPr/>
                    <a:lstStyle/>
                    <a:p>
                      <a:pPr>
                        <a:lnSpc>
                          <a:spcPct val="107000"/>
                        </a:lnSpc>
                        <a:spcAft>
                          <a:spcPts val="0"/>
                        </a:spcAft>
                      </a:pPr>
                      <a:r>
                        <a:rPr lang="en-GB" sz="1100">
                          <a:solidFill>
                            <a:schemeClr val="tx1"/>
                          </a:solidFill>
                          <a:effectLst/>
                        </a:rPr>
                        <a:t>Half term</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May 26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Friday, May 30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88086838"/>
                  </a:ext>
                </a:extLst>
              </a:tr>
              <a:tr h="311531">
                <a:tc>
                  <a:txBody>
                    <a:bodyPr/>
                    <a:lstStyle/>
                    <a:p>
                      <a:pPr>
                        <a:lnSpc>
                          <a:spcPct val="107000"/>
                        </a:lnSpc>
                        <a:spcAft>
                          <a:spcPts val="0"/>
                        </a:spcAft>
                      </a:pPr>
                      <a:r>
                        <a:rPr lang="en-GB" sz="1100">
                          <a:solidFill>
                            <a:schemeClr val="tx1"/>
                          </a:solidFill>
                          <a:effectLst/>
                        </a:rPr>
                        <a:t>Summer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a:solidFill>
                            <a:schemeClr val="tx1"/>
                          </a:solidFill>
                          <a:effectLst/>
                        </a:rPr>
                        <a:t>Monday, June 2 2025</a:t>
                      </a:r>
                      <a:endParaRPr lang="en-GB"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100" dirty="0">
                          <a:solidFill>
                            <a:schemeClr val="tx1"/>
                          </a:solidFill>
                          <a:effectLst/>
                        </a:rPr>
                        <a:t>Monday, July 21 2025</a:t>
                      </a:r>
                      <a:endParaRPr lang="en-GB"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589" marR="71589" marT="71589" marB="715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915385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10"/>
          <p:cNvSpPr/>
          <p:nvPr/>
        </p:nvSpPr>
        <p:spPr>
          <a:xfrm>
            <a:off x="190500" y="280329"/>
            <a:ext cx="6375400" cy="9352201"/>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buClr>
                <a:schemeClr val="dk1"/>
              </a:buClr>
              <a:buSzPts val="1800"/>
            </a:pPr>
            <a:endParaRPr sz="1951">
              <a:solidFill>
                <a:srgbClr val="FFFFFF"/>
              </a:solidFill>
              <a:latin typeface="Calibri"/>
              <a:ea typeface="Calibri"/>
              <a:cs typeface="Calibri"/>
              <a:sym typeface="Calibri"/>
            </a:endParaRPr>
          </a:p>
        </p:txBody>
      </p:sp>
      <p:sp>
        <p:nvSpPr>
          <p:cNvPr id="169" name="Google Shape;169;p10"/>
          <p:cNvSpPr txBox="1"/>
          <p:nvPr/>
        </p:nvSpPr>
        <p:spPr>
          <a:xfrm>
            <a:off x="292100" y="328485"/>
            <a:ext cx="6248400" cy="7818062"/>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The School Day</a:t>
            </a:r>
            <a:endParaRPr sz="2000" b="1" u="sng" dirty="0">
              <a:solidFill>
                <a:schemeClr val="dk1"/>
              </a:solidFill>
              <a:latin typeface="Comic Sans MS" panose="030F0702030302020204" pitchFamily="66" charset="0"/>
              <a:ea typeface="Thonburi"/>
              <a:cs typeface="Thonburi"/>
              <a:sym typeface="Thonburi"/>
            </a:endParaRPr>
          </a:p>
          <a:p>
            <a:pPr algn="ctr">
              <a:buClr>
                <a:schemeClr val="dk1"/>
              </a:buClr>
              <a:buSzPts val="2000"/>
            </a:pPr>
            <a:endParaRPr sz="1156" b="1" u="sng" dirty="0">
              <a:solidFill>
                <a:schemeClr val="dk1"/>
              </a:solidFill>
              <a:latin typeface="Comic Sans MS" panose="030F0702030302020204" pitchFamily="66" charset="0"/>
              <a:ea typeface="Thonburi"/>
              <a:cs typeface="Thonburi"/>
              <a:sym typeface="Thonburi"/>
            </a:endParaRPr>
          </a:p>
          <a:p>
            <a:pPr algn="ctr">
              <a:buClr>
                <a:schemeClr val="dk1"/>
              </a:buClr>
              <a:buSzPts val="1200"/>
            </a:pPr>
            <a:r>
              <a:rPr lang="en-US" sz="1589" u="sng" dirty="0">
                <a:solidFill>
                  <a:schemeClr val="dk1"/>
                </a:solidFill>
                <a:latin typeface="Comic Sans MS" panose="030F0702030302020204" pitchFamily="66" charset="0"/>
                <a:ea typeface="Arial"/>
                <a:cs typeface="Arial"/>
                <a:sym typeface="Arial"/>
              </a:rPr>
              <a:t>School hours are as follows:</a:t>
            </a:r>
            <a:endParaRPr sz="1589" dirty="0">
              <a:latin typeface="Comic Sans MS" panose="030F0702030302020204" pitchFamily="66" charset="0"/>
            </a:endParaRPr>
          </a:p>
          <a:p>
            <a:pPr>
              <a:buClr>
                <a:schemeClr val="dk1"/>
              </a:buClr>
              <a:buSzPts val="1200"/>
            </a:pPr>
            <a:endParaRPr sz="1300" u="sng"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u="sng" dirty="0">
                <a:solidFill>
                  <a:schemeClr val="dk1"/>
                </a:solidFill>
                <a:latin typeface="Comic Sans MS" panose="030F0702030302020204" pitchFamily="66" charset="0"/>
                <a:cs typeface="Arial"/>
                <a:sym typeface="Arial"/>
              </a:rPr>
              <a:t>AM - </a:t>
            </a:r>
            <a:r>
              <a:rPr lang="en-US" sz="1400" u="sng" dirty="0">
                <a:solidFill>
                  <a:schemeClr val="dk1"/>
                </a:solidFill>
                <a:latin typeface="Comic Sans MS" panose="030F0702030302020204" pitchFamily="66" charset="0"/>
                <a:ea typeface="Arial"/>
                <a:cs typeface="Arial"/>
                <a:sym typeface="Arial"/>
              </a:rPr>
              <a:t>morning session</a:t>
            </a:r>
            <a:endParaRPr lang="en-US" sz="1400" u="sng" dirty="0">
              <a:solidFill>
                <a:schemeClr val="dk1"/>
              </a:solidFill>
              <a:latin typeface="Comic Sans MS" panose="030F0702030302020204" pitchFamily="66" charset="0"/>
              <a:cs typeface="Arial"/>
              <a:sym typeface="Arial"/>
            </a:endParaRPr>
          </a:p>
          <a:p>
            <a:pPr>
              <a:buClr>
                <a:schemeClr val="dk1"/>
              </a:buClr>
              <a:buSzPts val="1200"/>
            </a:pPr>
            <a:endParaRPr sz="1400" dirty="0">
              <a:latin typeface="Comic Sans MS" panose="030F0702030302020204" pitchFamily="66" charset="0"/>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8:55 – 11:</a:t>
            </a:r>
            <a:r>
              <a:rPr lang="en-US" sz="1400" dirty="0">
                <a:solidFill>
                  <a:schemeClr val="dk1"/>
                </a:solidFill>
                <a:latin typeface="Comic Sans MS" panose="030F0702030302020204" pitchFamily="66" charset="0"/>
              </a:rPr>
              <a:t>45 (Nursery) 12:00 (</a:t>
            </a:r>
            <a:r>
              <a:rPr lang="en-US" sz="1400" dirty="0" err="1">
                <a:solidFill>
                  <a:schemeClr val="dk1"/>
                </a:solidFill>
                <a:latin typeface="Comic Sans MS" panose="030F0702030302020204" pitchFamily="66" charset="0"/>
              </a:rPr>
              <a:t>Reception+Year</a:t>
            </a:r>
            <a:r>
              <a:rPr lang="en-US" sz="1400" dirty="0">
                <a:solidFill>
                  <a:schemeClr val="dk1"/>
                </a:solidFill>
                <a:latin typeface="Comic Sans MS" panose="030F0702030302020204" pitchFamily="66" charset="0"/>
              </a:rPr>
              <a:t> 1) </a:t>
            </a:r>
            <a:r>
              <a:rPr lang="en-US" sz="1400" dirty="0">
                <a:solidFill>
                  <a:schemeClr val="dk1"/>
                </a:solidFill>
                <a:latin typeface="Comic Sans MS" panose="030F0702030302020204" pitchFamily="66" charset="0"/>
                <a:ea typeface="Arial"/>
                <a:cs typeface="Arial"/>
                <a:sym typeface="Arial"/>
              </a:rPr>
              <a:t>- </a:t>
            </a:r>
            <a:r>
              <a:rPr lang="en-US" sz="1400" dirty="0" err="1">
                <a:solidFill>
                  <a:schemeClr val="dk1"/>
                </a:solidFill>
                <a:latin typeface="Comic Sans MS" panose="030F0702030302020204" pitchFamily="66" charset="0"/>
                <a:ea typeface="Arial"/>
                <a:cs typeface="Arial"/>
                <a:sym typeface="Arial"/>
              </a:rPr>
              <a:t>Dosbarth</a:t>
            </a:r>
            <a:r>
              <a:rPr lang="en-US" sz="1400" dirty="0">
                <a:solidFill>
                  <a:schemeClr val="dk1"/>
                </a:solidFill>
                <a:latin typeface="Comic Sans MS" panose="030F0702030302020204" pitchFamily="66" charset="0"/>
                <a:ea typeface="Arial"/>
                <a:cs typeface="Arial"/>
                <a:sym typeface="Arial"/>
              </a:rPr>
              <a:t> Cubs (Nursery, Reception + Yr1)</a:t>
            </a: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8:55 – 1</a:t>
            </a:r>
            <a:r>
              <a:rPr lang="en-US" sz="1400" dirty="0">
                <a:solidFill>
                  <a:schemeClr val="dk1"/>
                </a:solidFill>
                <a:latin typeface="Comic Sans MS" panose="030F0702030302020204" pitchFamily="66" charset="0"/>
              </a:rPr>
              <a:t>2:00</a:t>
            </a:r>
            <a:r>
              <a:rPr lang="en-US" sz="1400" dirty="0">
                <a:solidFill>
                  <a:schemeClr val="dk1"/>
                </a:solidFill>
                <a:latin typeface="Comic Sans MS" panose="030F0702030302020204" pitchFamily="66" charset="0"/>
                <a:ea typeface="Arial"/>
                <a:cs typeface="Arial"/>
                <a:sym typeface="Arial"/>
              </a:rPr>
              <a:t> </a:t>
            </a:r>
            <a:r>
              <a:rPr lang="en-US" sz="1400" dirty="0" err="1">
                <a:solidFill>
                  <a:schemeClr val="dk1"/>
                </a:solidFill>
                <a:latin typeface="Comic Sans MS" panose="030F0702030302020204" pitchFamily="66" charset="0"/>
                <a:ea typeface="Arial"/>
                <a:cs typeface="Arial"/>
                <a:sym typeface="Arial"/>
              </a:rPr>
              <a:t>Dosbarth</a:t>
            </a:r>
            <a:r>
              <a:rPr lang="en-US" sz="1400" dirty="0">
                <a:solidFill>
                  <a:schemeClr val="dk1"/>
                </a:solidFill>
                <a:latin typeface="Comic Sans MS" panose="030F0702030302020204" pitchFamily="66" charset="0"/>
                <a:ea typeface="Arial"/>
                <a:cs typeface="Arial"/>
                <a:sym typeface="Arial"/>
              </a:rPr>
              <a:t> </a:t>
            </a:r>
            <a:r>
              <a:rPr lang="en-US" sz="1400" dirty="0" err="1">
                <a:solidFill>
                  <a:schemeClr val="dk1"/>
                </a:solidFill>
                <a:latin typeface="Comic Sans MS" panose="030F0702030302020204" pitchFamily="66" charset="0"/>
                <a:ea typeface="Arial"/>
                <a:cs typeface="Arial"/>
                <a:sym typeface="Arial"/>
              </a:rPr>
              <a:t>Wiwer</a:t>
            </a:r>
            <a:r>
              <a:rPr lang="en-US" sz="1400" dirty="0">
                <a:solidFill>
                  <a:schemeClr val="dk1"/>
                </a:solidFill>
                <a:latin typeface="Comic Sans MS" panose="030F0702030302020204" pitchFamily="66" charset="0"/>
                <a:ea typeface="Arial"/>
                <a:cs typeface="Arial"/>
                <a:sym typeface="Arial"/>
              </a:rPr>
              <a:t> (Years 2,3 + 4)</a:t>
            </a: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8:55 - 12:00 </a:t>
            </a:r>
            <a:r>
              <a:rPr lang="en-US" sz="1400" dirty="0" err="1">
                <a:solidFill>
                  <a:schemeClr val="dk1"/>
                </a:solidFill>
                <a:latin typeface="Comic Sans MS" panose="030F0702030302020204" pitchFamily="66" charset="0"/>
                <a:ea typeface="Arial"/>
                <a:cs typeface="Arial"/>
                <a:sym typeface="Arial"/>
              </a:rPr>
              <a:t>Dosbarth</a:t>
            </a:r>
            <a:r>
              <a:rPr lang="en-US" sz="1400" dirty="0">
                <a:solidFill>
                  <a:schemeClr val="dk1"/>
                </a:solidFill>
                <a:latin typeface="Comic Sans MS" panose="030F0702030302020204" pitchFamily="66" charset="0"/>
                <a:ea typeface="Arial"/>
                <a:cs typeface="Arial"/>
                <a:sym typeface="Arial"/>
              </a:rPr>
              <a:t> </a:t>
            </a:r>
            <a:r>
              <a:rPr lang="en-US" sz="1400" dirty="0" err="1">
                <a:solidFill>
                  <a:schemeClr val="dk1"/>
                </a:solidFill>
                <a:latin typeface="Comic Sans MS" panose="030F0702030302020204" pitchFamily="66" charset="0"/>
                <a:ea typeface="Arial"/>
                <a:cs typeface="Arial"/>
                <a:sym typeface="Arial"/>
              </a:rPr>
              <a:t>Gwdihw</a:t>
            </a:r>
            <a:r>
              <a:rPr lang="en-US" sz="1400" dirty="0">
                <a:solidFill>
                  <a:schemeClr val="dk1"/>
                </a:solidFill>
                <a:latin typeface="Comic Sans MS" panose="030F0702030302020204" pitchFamily="66" charset="0"/>
                <a:ea typeface="Arial"/>
                <a:cs typeface="Arial"/>
                <a:sym typeface="Arial"/>
              </a:rPr>
              <a:t> (Years 5 + 6)</a:t>
            </a:r>
          </a:p>
          <a:p>
            <a:pPr>
              <a:buClr>
                <a:schemeClr val="dk1"/>
              </a:buClr>
              <a:buSzPts val="1200"/>
            </a:pPr>
            <a:endParaRPr lang="en-US"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8:55 – 12:00 </a:t>
            </a:r>
            <a:r>
              <a:rPr lang="en-US" sz="1400" dirty="0" err="1">
                <a:solidFill>
                  <a:schemeClr val="dk1"/>
                </a:solidFill>
                <a:latin typeface="Comic Sans MS" panose="030F0702030302020204" pitchFamily="66" charset="0"/>
                <a:ea typeface="Arial"/>
                <a:cs typeface="Arial"/>
                <a:sym typeface="Arial"/>
              </a:rPr>
              <a:t>Dosbarth</a:t>
            </a:r>
            <a:r>
              <a:rPr lang="en-US" sz="1400" dirty="0">
                <a:solidFill>
                  <a:schemeClr val="dk1"/>
                </a:solidFill>
                <a:latin typeface="Comic Sans MS" panose="030F0702030302020204" pitchFamily="66" charset="0"/>
                <a:ea typeface="Arial"/>
                <a:cs typeface="Arial"/>
                <a:sym typeface="Arial"/>
              </a:rPr>
              <a:t> </a:t>
            </a:r>
            <a:r>
              <a:rPr lang="en-US" sz="1400" dirty="0" err="1">
                <a:solidFill>
                  <a:schemeClr val="dk1"/>
                </a:solidFill>
                <a:latin typeface="Comic Sans MS" panose="030F0702030302020204" pitchFamily="66" charset="0"/>
                <a:ea typeface="Arial"/>
                <a:cs typeface="Arial"/>
                <a:sym typeface="Arial"/>
              </a:rPr>
              <a:t>Llwynog</a:t>
            </a:r>
            <a:r>
              <a:rPr lang="en-US" sz="1400" dirty="0">
                <a:solidFill>
                  <a:schemeClr val="dk1"/>
                </a:solidFill>
                <a:latin typeface="Comic Sans MS" panose="030F0702030302020204" pitchFamily="66" charset="0"/>
                <a:ea typeface="Arial"/>
                <a:cs typeface="Arial"/>
                <a:sym typeface="Arial"/>
              </a:rPr>
              <a:t> (LA Designated SEBD Class Years 3-6)</a:t>
            </a: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u="sng" dirty="0">
                <a:solidFill>
                  <a:schemeClr val="dk1"/>
                </a:solidFill>
                <a:latin typeface="Comic Sans MS" panose="030F0702030302020204" pitchFamily="66" charset="0"/>
                <a:ea typeface="Arial"/>
                <a:cs typeface="Arial"/>
                <a:sym typeface="Arial"/>
              </a:rPr>
              <a:t>PM - </a:t>
            </a:r>
            <a:r>
              <a:rPr lang="en-GB" sz="1400" u="sng" dirty="0">
                <a:solidFill>
                  <a:schemeClr val="dk1"/>
                </a:solidFill>
                <a:latin typeface="Comic Sans MS" panose="030F0702030302020204" pitchFamily="66" charset="0"/>
                <a:ea typeface="Arial"/>
                <a:cs typeface="Arial"/>
                <a:sym typeface="Arial"/>
              </a:rPr>
              <a:t>afternoon session</a:t>
            </a:r>
            <a:endParaRPr lang="en-GB" sz="1400" u="sng" dirty="0">
              <a:latin typeface="Comic Sans MS" panose="030F0702030302020204" pitchFamily="66" charset="0"/>
            </a:endParaRPr>
          </a:p>
          <a:p>
            <a:pPr>
              <a:buClr>
                <a:schemeClr val="dk1"/>
              </a:buClr>
              <a:buSzPts val="1200"/>
            </a:pPr>
            <a:endParaRPr sz="1400" dirty="0">
              <a:latin typeface="Comic Sans MS" panose="030F0702030302020204" pitchFamily="66" charset="0"/>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1:05 – 3:15 </a:t>
            </a:r>
            <a:r>
              <a:rPr lang="en-GB" sz="1400" dirty="0" err="1">
                <a:solidFill>
                  <a:schemeClr val="dk1"/>
                </a:solidFill>
                <a:latin typeface="Comic Sans MS" panose="030F0702030302020204" pitchFamily="66" charset="0"/>
                <a:ea typeface="Arial"/>
                <a:cs typeface="Arial"/>
                <a:sym typeface="Arial"/>
              </a:rPr>
              <a:t>Dosbarth</a:t>
            </a:r>
            <a:r>
              <a:rPr lang="en-GB" sz="1400" dirty="0">
                <a:solidFill>
                  <a:schemeClr val="dk1"/>
                </a:solidFill>
                <a:latin typeface="Comic Sans MS" panose="030F0702030302020204" pitchFamily="66" charset="0"/>
                <a:ea typeface="Arial"/>
                <a:cs typeface="Arial"/>
                <a:sym typeface="Arial"/>
              </a:rPr>
              <a:t> Cubs (Nursery, Reception + Yr1)</a:t>
            </a: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1:05 – 3:20 </a:t>
            </a:r>
            <a:r>
              <a:rPr lang="en-US" sz="1400" dirty="0" err="1">
                <a:solidFill>
                  <a:schemeClr val="dk1"/>
                </a:solidFill>
                <a:latin typeface="Comic Sans MS" panose="030F0702030302020204" pitchFamily="66" charset="0"/>
                <a:ea typeface="Arial"/>
                <a:cs typeface="Arial"/>
                <a:sym typeface="Arial"/>
              </a:rPr>
              <a:t>Dosbarth</a:t>
            </a:r>
            <a:r>
              <a:rPr lang="en-US" sz="1400" dirty="0">
                <a:solidFill>
                  <a:schemeClr val="dk1"/>
                </a:solidFill>
                <a:latin typeface="Comic Sans MS" panose="030F0702030302020204" pitchFamily="66" charset="0"/>
                <a:ea typeface="Arial"/>
                <a:cs typeface="Arial"/>
                <a:sym typeface="Arial"/>
              </a:rPr>
              <a:t> </a:t>
            </a:r>
            <a:r>
              <a:rPr lang="en-US" sz="1400" dirty="0" err="1">
                <a:solidFill>
                  <a:schemeClr val="dk1"/>
                </a:solidFill>
                <a:latin typeface="Comic Sans MS" panose="030F0702030302020204" pitchFamily="66" charset="0"/>
                <a:ea typeface="Arial"/>
                <a:cs typeface="Arial"/>
                <a:sym typeface="Arial"/>
              </a:rPr>
              <a:t>Wiwer</a:t>
            </a:r>
            <a:r>
              <a:rPr lang="en-US" sz="1400" dirty="0">
                <a:solidFill>
                  <a:schemeClr val="dk1"/>
                </a:solidFill>
                <a:latin typeface="Comic Sans MS" panose="030F0702030302020204" pitchFamily="66" charset="0"/>
                <a:ea typeface="Arial"/>
                <a:cs typeface="Arial"/>
                <a:sym typeface="Arial"/>
              </a:rPr>
              <a:t> (Years 2,3 + 4)</a:t>
            </a:r>
            <a:endParaRPr sz="1400" dirty="0">
              <a:solidFill>
                <a:schemeClr val="dk1"/>
              </a:solidFill>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ndParaRPr>
          </a:p>
          <a:p>
            <a:pPr>
              <a:buClr>
                <a:schemeClr val="dk1"/>
              </a:buClr>
              <a:buSzPts val="1200"/>
            </a:pPr>
            <a:r>
              <a:rPr lang="en-US" sz="1400" dirty="0">
                <a:solidFill>
                  <a:schemeClr val="dk1"/>
                </a:solidFill>
                <a:latin typeface="Comic Sans MS" panose="030F0702030302020204" pitchFamily="66" charset="0"/>
              </a:rPr>
              <a:t>1:05 – 3:20 </a:t>
            </a:r>
            <a:r>
              <a:rPr lang="en-GB" sz="1400" dirty="0" err="1">
                <a:solidFill>
                  <a:schemeClr val="dk1"/>
                </a:solidFill>
                <a:latin typeface="Comic Sans MS" panose="030F0702030302020204" pitchFamily="66" charset="0"/>
                <a:ea typeface="Arial"/>
                <a:cs typeface="Arial"/>
                <a:sym typeface="Arial"/>
              </a:rPr>
              <a:t>Dosbarth</a:t>
            </a:r>
            <a:r>
              <a:rPr lang="en-GB" sz="1400" dirty="0">
                <a:solidFill>
                  <a:schemeClr val="dk1"/>
                </a:solidFill>
                <a:latin typeface="Comic Sans MS" panose="030F0702030302020204" pitchFamily="66" charset="0"/>
                <a:ea typeface="Arial"/>
                <a:cs typeface="Arial"/>
                <a:sym typeface="Arial"/>
              </a:rPr>
              <a:t> </a:t>
            </a:r>
            <a:r>
              <a:rPr lang="en-GB" sz="1400" dirty="0" err="1">
                <a:solidFill>
                  <a:schemeClr val="dk1"/>
                </a:solidFill>
                <a:latin typeface="Comic Sans MS" panose="030F0702030302020204" pitchFamily="66" charset="0"/>
                <a:ea typeface="Arial"/>
                <a:cs typeface="Arial"/>
                <a:sym typeface="Arial"/>
              </a:rPr>
              <a:t>Gwdihw</a:t>
            </a:r>
            <a:r>
              <a:rPr lang="en-GB" sz="1400" dirty="0">
                <a:solidFill>
                  <a:schemeClr val="dk1"/>
                </a:solidFill>
                <a:latin typeface="Comic Sans MS" panose="030F0702030302020204" pitchFamily="66" charset="0"/>
                <a:ea typeface="Arial"/>
                <a:cs typeface="Arial"/>
                <a:sym typeface="Arial"/>
              </a:rPr>
              <a:t> (Years 5 + 6)</a:t>
            </a:r>
          </a:p>
          <a:p>
            <a:pPr>
              <a:buClr>
                <a:schemeClr val="dk1"/>
              </a:buClr>
              <a:buSzPts val="1200"/>
            </a:pPr>
            <a:endParaRPr sz="1400" dirty="0">
              <a:solidFill>
                <a:schemeClr val="dk1"/>
              </a:solidFill>
              <a:latin typeface="Comic Sans MS" panose="030F0702030302020204" pitchFamily="66" charset="0"/>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1:05 – 3:30 </a:t>
            </a:r>
            <a:r>
              <a:rPr lang="en-US" sz="1400" dirty="0" err="1">
                <a:solidFill>
                  <a:schemeClr val="dk1"/>
                </a:solidFill>
                <a:latin typeface="Comic Sans MS" panose="030F0702030302020204" pitchFamily="66" charset="0"/>
                <a:ea typeface="Arial"/>
                <a:cs typeface="Arial"/>
                <a:sym typeface="Arial"/>
              </a:rPr>
              <a:t>Dosbarth</a:t>
            </a:r>
            <a:r>
              <a:rPr lang="en-US" sz="1400" dirty="0">
                <a:solidFill>
                  <a:schemeClr val="dk1"/>
                </a:solidFill>
                <a:latin typeface="Comic Sans MS" panose="030F0702030302020204" pitchFamily="66" charset="0"/>
                <a:ea typeface="Arial"/>
                <a:cs typeface="Arial"/>
                <a:sym typeface="Arial"/>
              </a:rPr>
              <a:t> </a:t>
            </a:r>
            <a:r>
              <a:rPr lang="en-US" sz="1400" dirty="0" err="1">
                <a:solidFill>
                  <a:schemeClr val="dk1"/>
                </a:solidFill>
                <a:latin typeface="Comic Sans MS" panose="030F0702030302020204" pitchFamily="66" charset="0"/>
                <a:ea typeface="Arial"/>
                <a:cs typeface="Arial"/>
                <a:sym typeface="Arial"/>
              </a:rPr>
              <a:t>Llwynog</a:t>
            </a:r>
            <a:r>
              <a:rPr lang="en-US" sz="1400" dirty="0">
                <a:solidFill>
                  <a:schemeClr val="dk1"/>
                </a:solidFill>
                <a:latin typeface="Comic Sans MS" panose="030F0702030302020204" pitchFamily="66" charset="0"/>
                <a:ea typeface="Arial"/>
                <a:cs typeface="Arial"/>
                <a:sym typeface="Arial"/>
              </a:rPr>
              <a:t> (LA Designated Class Years 3-6)</a:t>
            </a:r>
          </a:p>
          <a:p>
            <a:pPr>
              <a:buClr>
                <a:schemeClr val="dk1"/>
              </a:buClr>
              <a:buSzPts val="1200"/>
            </a:pPr>
            <a:endParaRPr sz="1400" b="1" u="sng"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Progression Step 1 and 2 children must </a:t>
            </a:r>
            <a:r>
              <a:rPr lang="en-US" sz="1400" b="1" dirty="0">
                <a:solidFill>
                  <a:schemeClr val="dk1"/>
                </a:solidFill>
                <a:latin typeface="Comic Sans MS" panose="030F0702030302020204" pitchFamily="66" charset="0"/>
                <a:ea typeface="Arial"/>
                <a:cs typeface="Arial"/>
                <a:sym typeface="Arial"/>
              </a:rPr>
              <a:t>always</a:t>
            </a:r>
            <a:r>
              <a:rPr lang="en-US" sz="1400" dirty="0">
                <a:solidFill>
                  <a:schemeClr val="dk1"/>
                </a:solidFill>
                <a:latin typeface="Comic Sans MS" panose="030F0702030302020204" pitchFamily="66" charset="0"/>
                <a:ea typeface="Arial"/>
                <a:cs typeface="Arial"/>
                <a:sym typeface="Arial"/>
              </a:rPr>
              <a:t> be collected by a responsible adult known to staff. If this is not the adult who usually collects them then the class teacher must be informed in advance. </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Progression Step 3  children (Years 4-6) are permitted to walk home unless parents request otherwise.</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If you are unable to collect your child for any reason or are likely to be late, please telephone the school. </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endParaRPr sz="1300" dirty="0">
              <a:solidFill>
                <a:schemeClr val="dk1"/>
              </a:solidFill>
              <a:latin typeface="Arial"/>
              <a:ea typeface="Arial"/>
              <a:cs typeface="Arial"/>
              <a:sym typeface="Arial"/>
            </a:endParaRPr>
          </a:p>
        </p:txBody>
      </p:sp>
      <p:pic>
        <p:nvPicPr>
          <p:cNvPr id="2050" name="Picture 2" descr="https://attachments.office.net/owa/Sion.Howells%40bodringalltprimary.rctcbc.cymru/service.svc/s/GetAttachmentThumbnail?id=AAMkADI0ZjFiZjJjLWM5N2EtNGZjOS1hYjhkLWQwY2EyM2YxN2YwNQBGAAAAAAAopvRCuPglRrPdUu6i8KshBwCWpoNabx9jSKqAi0l0EsamAAmYGGbxAACWpoNabx9jSKqAi0l0EsamAAmYGGr%2BAAABEgAQABhnZau7Z31HtDd%2B6KBtqK0%3D&amp;thumbnailType=2&amp;token=eyJhbGciOiJSUzI1NiIsImtpZCI6IkU1RDJGMEY4REE5M0I2NzA5QzQzQTlFOEE2MTQzQzAzRDYyRjlBODAiLCJ0eXAiOiJKV1QiLCJ4NXQiOiI1ZEx3LU5xVHRuQ2NRNm5vcGhROEE5WXZtb0EifQ.eyJvcmlnaW4iOiJodHRwczovL291dGxvb2sub2ZmaWNlLmNvbSIsInVjIjoiM2UzMTIxYmEzMjc3NGIyZmJjNmNjN2Q4N2QzOTBjYzM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QxNTMzMzMsImV4cCI6MTcxNDE1MzYzMywiaXNzIjoiMDAwMDAwMDItMDAwMC0wZmYxLWNlMDAtMDAwMDAwMDAwMDAwQDRmM2YwZTUyLWI3MzQtNDE2NC05NDA5LTFiNjAxZDE0Nzk5MyIsImF1ZCI6IjAwMDAwMDAyLTAwMDAtMGZmMS1jZTAwLTAwMDAwMDAwMDAwMC9hdHRhY2htZW50cy5vZmZpY2UubmV0QDRmM2YwZTUyLWI3MzQtNDE2NC05NDA5LTFiNjAxZDE0Nzk5MyIsImhhcHAiOiJvd2EifQ.MPuz9DlnKNv-4FwNKQCqlviJxGHWTaMtjoi8ebgb3BtsDO5MvBcbJkFj4-7Zz0e_Z2MxD35Sh6plPXIP9JIxzmeuZmz4LloCgHcX9PpJkfEVws_mxHB9dvor8aj5Q4QsUFxmvonV0EAgwXFq9O3HRL62h_kLrLqZ2BD9fisjHpwtcyBcftTbZ9cV656N0ySueSC3Kla4ATpQXhFuzEUDofbJ3fnKt_NdSXh2eP9pLFQ0iPcGY6BXbVAZY6PGxJKRnCBl--nzCANDPLmfLvVmk1dxKIhjZFnnugtDCLn8evvuibc2wFRASa8MIcNnnufvXXfE8eX5OIPAJNlsiVm2QA&amp;X-OWA-CANARY=bdvoV0xvMg4AAAAAAAAAAGDSulIYZtwYe_3FZnaq8epMrmjkX29lpozdPPex9DplZhAPAKdENdo.&amp;owa=outlook.office.com&amp;scriptVer=20240419007.15&amp;clientId=2BFF40004D1D4D858D6F00199261DA33&amp;animation=true">
            <a:extLst>
              <a:ext uri="{FF2B5EF4-FFF2-40B4-BE49-F238E27FC236}">
                <a16:creationId xmlns:a16="http://schemas.microsoft.com/office/drawing/2014/main" id="{C891CC82-8B5B-43DE-95BE-C706F2D053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679" y="7899400"/>
            <a:ext cx="2690921" cy="1391251"/>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Image preview">
            <a:extLst>
              <a:ext uri="{FF2B5EF4-FFF2-40B4-BE49-F238E27FC236}">
                <a16:creationId xmlns:a16="http://schemas.microsoft.com/office/drawing/2014/main" id="{6343AD1F-8FF2-4DBE-B2E4-E898C85511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1579" y="7632700"/>
            <a:ext cx="2868721" cy="1841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1"/>
          <p:cNvSpPr txBox="1"/>
          <p:nvPr/>
        </p:nvSpPr>
        <p:spPr>
          <a:xfrm>
            <a:off x="254000" y="328485"/>
            <a:ext cx="6273800" cy="8389500"/>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Admissions and Transfers</a:t>
            </a:r>
            <a:endParaRPr sz="2000" dirty="0">
              <a:latin typeface="Comic Sans MS" panose="030F0702030302020204" pitchFamily="66" charset="0"/>
            </a:endParaRPr>
          </a:p>
          <a:p>
            <a:pPr>
              <a:buClr>
                <a:schemeClr val="dk1"/>
              </a:buClr>
              <a:buSzPts val="1200"/>
            </a:pPr>
            <a:r>
              <a:rPr lang="en-US" sz="1400" b="1" u="sng" dirty="0">
                <a:solidFill>
                  <a:schemeClr val="dk1"/>
                </a:solidFill>
                <a:latin typeface="Comic Sans MS" panose="030F0702030302020204" pitchFamily="66" charset="0"/>
                <a:ea typeface="Arial"/>
                <a:cs typeface="Arial"/>
                <a:sym typeface="Arial"/>
              </a:rPr>
              <a:t>Admission’</a:t>
            </a:r>
            <a:endParaRPr sz="1400" dirty="0">
              <a:latin typeface="Comic Sans MS" panose="030F0702030302020204" pitchFamily="66" charset="0"/>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The entry of children into schools is controlled and administered by an ‘Admissions Authority’ which in the case of Bodringallt Primary School is Rhondda </a:t>
            </a:r>
            <a:r>
              <a:rPr lang="en-US" sz="1400" dirty="0" err="1">
                <a:solidFill>
                  <a:schemeClr val="dk1"/>
                </a:solidFill>
                <a:latin typeface="Comic Sans MS" panose="030F0702030302020204" pitchFamily="66" charset="0"/>
                <a:ea typeface="Arial"/>
                <a:cs typeface="Arial"/>
                <a:sym typeface="Arial"/>
              </a:rPr>
              <a:t>Cynon</a:t>
            </a:r>
            <a:r>
              <a:rPr lang="en-US" sz="1400" dirty="0">
                <a:solidFill>
                  <a:schemeClr val="dk1"/>
                </a:solidFill>
                <a:latin typeface="Comic Sans MS" panose="030F0702030302020204" pitchFamily="66" charset="0"/>
                <a:ea typeface="Arial"/>
                <a:cs typeface="Arial"/>
                <a:sym typeface="Arial"/>
              </a:rPr>
              <a:t> </a:t>
            </a:r>
            <a:r>
              <a:rPr lang="en-US" sz="1400" dirty="0" err="1">
                <a:solidFill>
                  <a:schemeClr val="dk1"/>
                </a:solidFill>
                <a:latin typeface="Comic Sans MS" panose="030F0702030302020204" pitchFamily="66" charset="0"/>
                <a:ea typeface="Arial"/>
                <a:cs typeface="Arial"/>
                <a:sym typeface="Arial"/>
              </a:rPr>
              <a:t>Taf</a:t>
            </a:r>
            <a:r>
              <a:rPr lang="en-US" sz="1400" dirty="0">
                <a:solidFill>
                  <a:schemeClr val="dk1"/>
                </a:solidFill>
                <a:latin typeface="Comic Sans MS" panose="030F0702030302020204" pitchFamily="66" charset="0"/>
                <a:ea typeface="Arial"/>
                <a:cs typeface="Arial"/>
                <a:sym typeface="Arial"/>
              </a:rPr>
              <a:t> County Borough Council. Each parent/</a:t>
            </a:r>
            <a:r>
              <a:rPr lang="en-US" sz="1400" dirty="0" err="1">
                <a:solidFill>
                  <a:schemeClr val="dk1"/>
                </a:solidFill>
                <a:latin typeface="Comic Sans MS" panose="030F0702030302020204" pitchFamily="66" charset="0"/>
                <a:ea typeface="Arial"/>
                <a:cs typeface="Arial"/>
                <a:sym typeface="Arial"/>
              </a:rPr>
              <a:t>carer</a:t>
            </a:r>
            <a:r>
              <a:rPr lang="en-US" sz="1400" dirty="0">
                <a:solidFill>
                  <a:schemeClr val="dk1"/>
                </a:solidFill>
                <a:latin typeface="Comic Sans MS" panose="030F0702030302020204" pitchFamily="66" charset="0"/>
                <a:ea typeface="Arial"/>
                <a:cs typeface="Arial"/>
                <a:sym typeface="Arial"/>
              </a:rPr>
              <a:t> is asked to complete a form to apply for a place at school. The form needs to be accompanied by a proof of address. It is important to register an interest with the Headteacher prior to your child starting school so that we can ensure that you get the appropriate forms at the correct time. Applications to the school for admissions need to be made at the following stages of your child's education:</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indent="-82546">
              <a:buClr>
                <a:schemeClr val="dk1"/>
              </a:buClr>
              <a:buSzPts val="1200"/>
              <a:buFont typeface="Arial"/>
              <a:buChar char="•"/>
            </a:pPr>
            <a:r>
              <a:rPr lang="en-US" sz="1400" dirty="0">
                <a:solidFill>
                  <a:schemeClr val="dk1"/>
                </a:solidFill>
                <a:latin typeface="Comic Sans MS" panose="030F0702030302020204" pitchFamily="66" charset="0"/>
                <a:ea typeface="Arial"/>
                <a:cs typeface="Arial"/>
                <a:sym typeface="Arial"/>
              </a:rPr>
              <a:t>Pre-nursery</a:t>
            </a:r>
            <a:endParaRPr sz="1400" dirty="0">
              <a:solidFill>
                <a:schemeClr val="dk1"/>
              </a:solidFill>
              <a:latin typeface="Comic Sans MS" panose="030F0702030302020204" pitchFamily="66" charset="0"/>
              <a:ea typeface="Arial"/>
              <a:cs typeface="Arial"/>
              <a:sym typeface="Arial"/>
            </a:endParaRPr>
          </a:p>
          <a:p>
            <a:pPr indent="-82546">
              <a:buClr>
                <a:schemeClr val="dk1"/>
              </a:buClr>
              <a:buSzPts val="1200"/>
              <a:buFont typeface="Arial"/>
              <a:buChar char="•"/>
            </a:pPr>
            <a:r>
              <a:rPr lang="en-US" sz="1400" dirty="0">
                <a:solidFill>
                  <a:schemeClr val="dk1"/>
                </a:solidFill>
                <a:latin typeface="Comic Sans MS" panose="030F0702030302020204" pitchFamily="66" charset="0"/>
                <a:ea typeface="Arial"/>
                <a:cs typeface="Arial"/>
                <a:sym typeface="Arial"/>
              </a:rPr>
              <a:t>Nursery</a:t>
            </a:r>
            <a:endParaRPr sz="1400" dirty="0">
              <a:latin typeface="Comic Sans MS" panose="030F0702030302020204" pitchFamily="66" charset="0"/>
            </a:endParaRPr>
          </a:p>
          <a:p>
            <a:pPr indent="-82546">
              <a:buClr>
                <a:schemeClr val="dk1"/>
              </a:buClr>
              <a:buSzPts val="1200"/>
              <a:buFont typeface="Arial"/>
              <a:buChar char="•"/>
            </a:pPr>
            <a:r>
              <a:rPr lang="en-US" sz="1400" dirty="0">
                <a:solidFill>
                  <a:schemeClr val="dk1"/>
                </a:solidFill>
                <a:latin typeface="Comic Sans MS" panose="030F0702030302020204" pitchFamily="66" charset="0"/>
                <a:ea typeface="Arial"/>
                <a:cs typeface="Arial"/>
                <a:sym typeface="Arial"/>
              </a:rPr>
              <a:t>Reception</a:t>
            </a:r>
            <a:endParaRPr sz="1400" dirty="0">
              <a:latin typeface="Comic Sans MS" panose="030F0702030302020204" pitchFamily="66" charset="0"/>
            </a:endParaRPr>
          </a:p>
          <a:p>
            <a:pPr indent="-82546">
              <a:buClr>
                <a:schemeClr val="dk1"/>
              </a:buClr>
              <a:buSzPts val="1200"/>
              <a:buFont typeface="Arial"/>
              <a:buChar char="•"/>
            </a:pPr>
            <a:r>
              <a:rPr lang="en-US" sz="1400" dirty="0">
                <a:solidFill>
                  <a:schemeClr val="dk1"/>
                </a:solidFill>
                <a:latin typeface="Comic Sans MS" panose="030F0702030302020204" pitchFamily="66" charset="0"/>
                <a:ea typeface="Arial"/>
                <a:cs typeface="Arial"/>
                <a:sym typeface="Arial"/>
              </a:rPr>
              <a:t>Primary/ Secondary School transfer</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If the number of preferences received for a school is above the school’s Admission Number the following over subscription criteria will be applied, in the priority order listed, to determine the allocation of available places: </a:t>
            </a:r>
          </a:p>
          <a:p>
            <a:pPr>
              <a:buClr>
                <a:schemeClr val="dk1"/>
              </a:buClr>
              <a:buSzPts val="1200"/>
            </a:pPr>
            <a:endParaRPr lang="en-US" sz="1400" dirty="0">
              <a:solidFill>
                <a:schemeClr val="dk1"/>
              </a:solidFill>
              <a:latin typeface="Comic Sans MS" panose="030F0702030302020204" pitchFamily="66" charset="0"/>
              <a:cs typeface="Arial"/>
              <a:sym typeface="Arial"/>
            </a:endParaRPr>
          </a:p>
          <a:p>
            <a:pPr>
              <a:buClr>
                <a:schemeClr val="dk1"/>
              </a:buClr>
              <a:buSzPts val="1200"/>
            </a:pPr>
            <a:endParaRPr lang="en-US" sz="1400" dirty="0">
              <a:solidFill>
                <a:schemeClr val="dk1"/>
              </a:solidFill>
              <a:latin typeface="Comic Sans MS" panose="030F0702030302020204" pitchFamily="66" charset="0"/>
              <a:cs typeface="Arial"/>
              <a:sym typeface="Arial"/>
            </a:endParaRPr>
          </a:p>
          <a:p>
            <a:pPr>
              <a:buClr>
                <a:schemeClr val="dk1"/>
              </a:buClr>
              <a:buSzPts val="1200"/>
            </a:pP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b="1" dirty="0">
                <a:solidFill>
                  <a:schemeClr val="dk1"/>
                </a:solidFill>
                <a:latin typeface="Comic Sans MS" panose="030F0702030302020204" pitchFamily="66" charset="0"/>
                <a:ea typeface="Arial"/>
                <a:cs typeface="Arial"/>
                <a:sym typeface="Arial"/>
              </a:rPr>
              <a:t>Priority Category 1:</a:t>
            </a:r>
            <a:endParaRPr sz="1400" dirty="0">
              <a:latin typeface="Comic Sans MS" panose="030F0702030302020204" pitchFamily="66" charset="0"/>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Children in public care (looked after children) </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b="1" dirty="0">
                <a:solidFill>
                  <a:schemeClr val="dk1"/>
                </a:solidFill>
                <a:latin typeface="Comic Sans MS" panose="030F0702030302020204" pitchFamily="66" charset="0"/>
                <a:ea typeface="Arial"/>
                <a:cs typeface="Arial"/>
                <a:sym typeface="Arial"/>
              </a:rPr>
              <a:t>Priority Category 2:</a:t>
            </a:r>
            <a:endParaRPr sz="1400" dirty="0">
              <a:latin typeface="Comic Sans MS" panose="030F0702030302020204" pitchFamily="66" charset="0"/>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Children who live inside the school’s catchment area who have an older sibling attending the school from the same address, at the date of the application, who will continue to attend that school the following September.</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b="1" dirty="0">
                <a:solidFill>
                  <a:schemeClr val="dk1"/>
                </a:solidFill>
                <a:latin typeface="Comic Sans MS" panose="030F0702030302020204" pitchFamily="66" charset="0"/>
                <a:ea typeface="Arial"/>
                <a:cs typeface="Arial"/>
                <a:sym typeface="Arial"/>
              </a:rPr>
              <a:t>Priority Category 3:</a:t>
            </a:r>
            <a:endParaRPr sz="1400" dirty="0">
              <a:latin typeface="Comic Sans MS" panose="030F0702030302020204" pitchFamily="66" charset="0"/>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Children who live inside the catchment area who do not have an older sibling attending the school</a:t>
            </a:r>
            <a:endParaRPr sz="1400" dirty="0">
              <a:latin typeface="Comic Sans MS" panose="030F0702030302020204" pitchFamily="66" charset="0"/>
            </a:endParaRPr>
          </a:p>
          <a:p>
            <a:pPr>
              <a:buClr>
                <a:schemeClr val="dk1"/>
              </a:buClr>
              <a:buSzPts val="1200"/>
            </a:pPr>
            <a:endParaRPr sz="1300" dirty="0">
              <a:solidFill>
                <a:schemeClr val="dk1"/>
              </a:solidFill>
              <a:latin typeface="Arial"/>
              <a:ea typeface="Arial"/>
              <a:cs typeface="Arial"/>
              <a:sym typeface="Arial"/>
            </a:endParaRPr>
          </a:p>
        </p:txBody>
      </p:sp>
      <p:sp>
        <p:nvSpPr>
          <p:cNvPr id="176" name="Google Shape;176;p11"/>
          <p:cNvSpPr/>
          <p:nvPr/>
        </p:nvSpPr>
        <p:spPr>
          <a:xfrm>
            <a:off x="228601" y="280332"/>
            <a:ext cx="6400800" cy="9352227"/>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3074" name="Picture 2" descr="Image preview">
            <a:extLst>
              <a:ext uri="{FF2B5EF4-FFF2-40B4-BE49-F238E27FC236}">
                <a16:creationId xmlns:a16="http://schemas.microsoft.com/office/drawing/2014/main" id="{FCF4F473-C9E9-40C1-8B0B-7BD21D14D3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9184" y="2669079"/>
            <a:ext cx="2083867" cy="141568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attachments.office.net/owa/Sion.Howells%40bodringalltprimary.rctcbc.cymru/service.svc/s/GetAttachmentThumbnail?id=AAMkADI0ZjFiZjJjLWM5N2EtNGZjOS1hYjhkLWQwY2EyM2YxN2YwNQBGAAAAAAAopvRCuPglRrPdUu6i8KshBwCWpoNabx9jSKqAi0l0EsamAAmYGGbxAACWpoNabx9jSKqAi0l0EsamAAmYGGrrAAABEgAQAGM83LZ5DjBCoWpZKcnFzdw%3D&amp;thumbnailType=2&amp;token=eyJhbGciOiJSUzI1NiIsImtpZCI6IkU1RDJGMEY4REE5M0I2NzA5QzQzQTlFOEE2MTQzQzAzRDYyRjlBODAiLCJ0eXAiOiJKV1QiLCJ4NXQiOiI1ZEx3LU5xVHRuQ2NRNm5vcGhROEE5WXZtb0EifQ.eyJvcmlnaW4iOiJodHRwczovL291dGxvb2sub2ZmaWNlLmNvbSIsInVjIjoiM2UzMTIxYmEzMjc3NGIyZmJjNmNjN2Q4N2QzOTBjYzM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QxNTU3MzMsImV4cCI6MTcxNDE1NjAzMywiaXNzIjoiMDAwMDAwMDItMDAwMC0wZmYxLWNlMDAtMDAwMDAwMDAwMDAwQDRmM2YwZTUyLWI3MzQtNDE2NC05NDA5LTFiNjAxZDE0Nzk5MyIsImF1ZCI6IjAwMDAwMDAyLTAwMDAtMGZmMS1jZTAwLTAwMDAwMDAwMDAwMC9hdHRhY2htZW50cy5vZmZpY2UubmV0QDRmM2YwZTUyLWI3MzQtNDE2NC05NDA5LTFiNjAxZDE0Nzk5MyIsImhhcHAiOiJvd2EifQ.b_ZFw53rCWyjVtVfquXQCjN9jmcQ5r8U3rzNlxQEk9zoy3efV1ezpi7whDlCyxdOfIgEWxWEnI1oBP2owWRiIiwRA1oq4nxr3-9X-kR9qp0HG4Co_DGc0htQEuKyvhyVa2IQQAOd7QgAsPLCD-21VUEpkV4ldpnxcX0lA7Y36jEQSslkdme99Yfa6cQ4V2v-Ckb0QCX7iRpUKk1qJWi87JSPy6Cs182_ui5oP8TtkBq507XtA9NNVK9tnM7bGWq1xPzYI3wJ4Ihkqd2dgbO5jeWvz47Tk5LnqPiKe8v9UA8maMaU-RLHwPjr5gJ3FuCn2dGiu0YaKk8OTJWy8Y4Ccg&amp;X-OWA-CANARY=bdvoV0xvMg4AAAAAAAAAAKCOWiAeZtwYnsfst1rDHg1pTQrAMPDlRdygCTc1TWJcdxgy9MhLGOE.&amp;owa=outlook.office.com&amp;scriptVer=20240419007.15&amp;clientId=2BFF40004D1D4D858D6F00199261DA33&amp;animation=true">
            <a:extLst>
              <a:ext uri="{FF2B5EF4-FFF2-40B4-BE49-F238E27FC236}">
                <a16:creationId xmlns:a16="http://schemas.microsoft.com/office/drawing/2014/main" id="{03A3AA21-4962-4769-97EC-9A6CDFBC56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7078" y="4953000"/>
            <a:ext cx="1875973" cy="1722352"/>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s://attachments.office.net/owa/Sion.Howells%40bodringalltprimary.rctcbc.cymru/service.svc/s/GetAttachmentThumbnail?id=AAMkADI0ZjFiZjJjLWM5N2EtNGZjOS1hYjhkLWQwY2EyM2YxN2YwNQBGAAAAAAAopvRCuPglRrPdUu6i8KshBwCWpoNabx9jSKqAi0l0EsamAAmYGGbxAACWpoNabx9jSKqAi0l0EsamAAmYGGr5AAABEgAQAPVAdtWEoi5Cifj4D7JSBFA%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UyMTcsImV4cCI6MTcxODU2NTUxNywiaXNzIjoiMDAwMDAwMDItMDAwMC0wZmYxLWNlMDAtMDAwMDAwMDAwMDAwQDRmM2YwZTUyLWI3MzQtNDE2NC05NDA5LTFiNjAxZDE0Nzk5MyIsImF1ZCI6IjAwMDAwMDAyLTAwMDAtMGZmMS1jZTAwLTAwMDAwMDAwMDAwMC9hdHRhY2htZW50cy5vZmZpY2UubmV0QDRmM2YwZTUyLWI3MzQtNDE2NC05NDA5LTFiNjAxZDE0Nzk5MyIsImhhcHAiOiJvd2EifQ.LEbgfqTbPNpg3AJbwgN3EnHjTPHwjpAxTQQ4J1Ormo8LkdvIdNzEGUo59kumEi5ixbDdKsNW1DvmKsZo90XVfvDqt_zG5n_LiZcW1fUSNwo0ErI5O4jlXS_XhnKkmhLgL1bk1W_M2eq8sAuE0MNYs8BSD75S4EUAUEWweSqLnwgXnYCic60hbHPl3LiJGc1BPr-G5DDHXkyHFhQVi40dhHESyLVd7jFfqrDVnIYcmgdo3CzztOwmH2TTtHwsbMRRb_r1nXK8VEyV499HfleaA7DZXAjsfIawXlRtCsqGtbkeT4NKDl2Rk1S63aUeuS-_05Nb1RZgMwBShnfUldbqeQ&amp;X-OWA-CANARY=bdvoV0xvMg4AAAAAAAAAANC-nuE4jtwY78J8N8RjE1bBgf3KIJgqbiMxDz0qQsMEa-KKvQVslnw.&amp;owa=outlook.office.com&amp;scriptVer=20240531006.12&amp;clientId=2BFF40004D1D4D858D6F00199261DA33&amp;animation=true">
            <a:extLst>
              <a:ext uri="{FF2B5EF4-FFF2-40B4-BE49-F238E27FC236}">
                <a16:creationId xmlns:a16="http://schemas.microsoft.com/office/drawing/2014/main" id="{79431F1E-FBF5-4EEB-A175-0F077C9BA9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64533" y="8243804"/>
            <a:ext cx="2083867" cy="1320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12"/>
          <p:cNvSpPr txBox="1"/>
          <p:nvPr/>
        </p:nvSpPr>
        <p:spPr>
          <a:xfrm>
            <a:off x="334887" y="573132"/>
            <a:ext cx="6188226" cy="5588734"/>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Admissions and Transfers</a:t>
            </a:r>
            <a:endParaRPr sz="2000" dirty="0">
              <a:latin typeface="Comic Sans MS" panose="030F0702030302020204" pitchFamily="66" charset="0"/>
            </a:endParaRPr>
          </a:p>
          <a:p>
            <a:pPr>
              <a:buClr>
                <a:schemeClr val="dk1"/>
              </a:buClr>
              <a:buSzPts val="1200"/>
            </a:pPr>
            <a:endParaRPr sz="1300" dirty="0">
              <a:solidFill>
                <a:schemeClr val="dk1"/>
              </a:solidFill>
              <a:latin typeface="Comic Sans MS" panose="030F0702030302020204" pitchFamily="66" charset="0"/>
              <a:ea typeface="Thonburi"/>
              <a:cs typeface="Thonburi"/>
              <a:sym typeface="Thonburi"/>
            </a:endParaRPr>
          </a:p>
          <a:p>
            <a:pPr>
              <a:buClr>
                <a:schemeClr val="dk1"/>
              </a:buClr>
              <a:buSzPts val="1200"/>
            </a:pPr>
            <a:r>
              <a:rPr lang="en-US" sz="1400" b="1" dirty="0">
                <a:solidFill>
                  <a:schemeClr val="dk1"/>
                </a:solidFill>
                <a:latin typeface="Comic Sans MS" panose="030F0702030302020204" pitchFamily="66" charset="0"/>
                <a:ea typeface="Arial"/>
                <a:cs typeface="Arial"/>
                <a:sym typeface="Arial"/>
              </a:rPr>
              <a:t>Priority Category 4:</a:t>
            </a:r>
            <a:endParaRPr sz="1400" dirty="0">
              <a:latin typeface="Comic Sans MS" panose="030F0702030302020204" pitchFamily="66" charset="0"/>
            </a:endParaRPr>
          </a:p>
          <a:p>
            <a:pPr algn="just">
              <a:buClr>
                <a:schemeClr val="dk1"/>
              </a:buClr>
              <a:buSzPts val="1200"/>
            </a:pPr>
            <a:r>
              <a:rPr lang="en-US" sz="1400" dirty="0">
                <a:solidFill>
                  <a:schemeClr val="dk1"/>
                </a:solidFill>
                <a:latin typeface="Comic Sans MS" panose="030F0702030302020204" pitchFamily="66" charset="0"/>
                <a:ea typeface="Arial"/>
                <a:cs typeface="Arial"/>
                <a:sym typeface="Arial"/>
              </a:rPr>
              <a:t>Children who live outside the school’s catchment area who have an older sibling attending the school from the same address, at the date of the application, who will continue to attend that school the following September.</a:t>
            </a:r>
            <a:endParaRPr sz="1400" dirty="0">
              <a:latin typeface="Comic Sans MS" panose="030F0702030302020204" pitchFamily="66" charset="0"/>
            </a:endParaRPr>
          </a:p>
          <a:p>
            <a:pPr>
              <a:buClr>
                <a:schemeClr val="dk1"/>
              </a:buClr>
              <a:buSzPts val="1200"/>
            </a:pPr>
            <a:br>
              <a:rPr lang="en-US" sz="1400" dirty="0">
                <a:solidFill>
                  <a:schemeClr val="dk1"/>
                </a:solidFill>
                <a:latin typeface="Comic Sans MS" panose="030F0702030302020204" pitchFamily="66" charset="0"/>
                <a:ea typeface="Arial"/>
                <a:cs typeface="Arial"/>
                <a:sym typeface="Arial"/>
              </a:rPr>
            </a:br>
            <a:r>
              <a:rPr lang="en-US" sz="1400" b="1" dirty="0">
                <a:solidFill>
                  <a:schemeClr val="dk1"/>
                </a:solidFill>
                <a:latin typeface="Comic Sans MS" panose="030F0702030302020204" pitchFamily="66" charset="0"/>
                <a:ea typeface="Arial"/>
                <a:cs typeface="Arial"/>
                <a:sym typeface="Arial"/>
              </a:rPr>
              <a:t>Priority Category 5:</a:t>
            </a:r>
            <a:endParaRPr sz="1400" dirty="0">
              <a:latin typeface="Comic Sans MS" panose="030F0702030302020204" pitchFamily="66" charset="0"/>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Children who live outside the school’s catchment area who do not have an older sibling attending the school. </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Further details about the school admission and transfers can be found in the starting school booklet on the link below</a:t>
            </a:r>
          </a:p>
          <a:p>
            <a:pPr>
              <a:buClr>
                <a:schemeClr val="dk1"/>
              </a:buClr>
              <a:buSzPts val="1200"/>
            </a:pPr>
            <a:endParaRPr sz="1400" dirty="0">
              <a:latin typeface="Comic Sans MS" panose="030F0702030302020204" pitchFamily="66" charset="0"/>
            </a:endParaRPr>
          </a:p>
          <a:p>
            <a:pPr>
              <a:buClr>
                <a:schemeClr val="dk1"/>
              </a:buClr>
              <a:buSzPts val="1200"/>
            </a:pPr>
            <a:r>
              <a:rPr lang="en-US" sz="1400" u="sng" dirty="0">
                <a:solidFill>
                  <a:schemeClr val="dk1"/>
                </a:solidFill>
                <a:latin typeface="Comic Sans MS" panose="030F0702030302020204" pitchFamily="66" charset="0"/>
                <a:ea typeface="Arial"/>
                <a:cs typeface="Arial"/>
                <a:sym typeface="Arial"/>
                <a:hlinkClick r:id="rId3">
                  <a:extLst>
                    <a:ext uri="{A12FA001-AC4F-418D-AE19-62706E023703}">
                      <ahyp:hlinkClr xmlns:ahyp="http://schemas.microsoft.com/office/drawing/2018/hyperlinkcolor" val="tx"/>
                    </a:ext>
                  </a:extLst>
                </a:hlinkClick>
              </a:rPr>
              <a:t>Http://www.rctcbc.gov.uk/en/educationlearning/schoolscolleges/schooolplaces-admissions/schooladmissionsinformationandadvice.aspx</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b="1" u="sng" dirty="0">
                <a:solidFill>
                  <a:schemeClr val="dk1"/>
                </a:solidFill>
                <a:latin typeface="Comic Sans MS" panose="030F0702030302020204" pitchFamily="66" charset="0"/>
                <a:ea typeface="Arial"/>
                <a:cs typeface="Arial"/>
                <a:sym typeface="Arial"/>
              </a:rPr>
              <a:t>Transfer to Secondary Schools</a:t>
            </a:r>
            <a:endParaRPr sz="1400" b="1"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400" dirty="0">
                <a:solidFill>
                  <a:schemeClr val="dk1"/>
                </a:solidFill>
                <a:latin typeface="Comic Sans MS" panose="030F0702030302020204" pitchFamily="66" charset="0"/>
                <a:ea typeface="Arial"/>
                <a:cs typeface="Arial"/>
                <a:sym typeface="Arial"/>
              </a:rPr>
              <a:t>At the end of year 6, pupils may apply to enter their secondary school. The majority of our pupils transfer to </a:t>
            </a:r>
            <a:r>
              <a:rPr lang="en-US" sz="1400" dirty="0" err="1">
                <a:solidFill>
                  <a:schemeClr val="dk1"/>
                </a:solidFill>
                <a:latin typeface="Comic Sans MS" panose="030F0702030302020204" pitchFamily="66" charset="0"/>
                <a:ea typeface="Arial"/>
                <a:cs typeface="Arial"/>
                <a:sym typeface="Arial"/>
              </a:rPr>
              <a:t>Treorchy</a:t>
            </a:r>
            <a:r>
              <a:rPr lang="en-US" sz="1400" dirty="0">
                <a:solidFill>
                  <a:schemeClr val="dk1"/>
                </a:solidFill>
                <a:latin typeface="Comic Sans MS" panose="030F0702030302020204" pitchFamily="66" charset="0"/>
                <a:ea typeface="Arial"/>
                <a:cs typeface="Arial"/>
                <a:sym typeface="Arial"/>
              </a:rPr>
              <a:t> Comprehensive School. This transition is eased by frequent visits from Comprehensive School staff and pupils attend a series of transition days with the </a:t>
            </a:r>
            <a:r>
              <a:rPr lang="en-US" sz="1400" dirty="0" err="1">
                <a:solidFill>
                  <a:schemeClr val="dk1"/>
                </a:solidFill>
                <a:latin typeface="Comic Sans MS" panose="030F0702030302020204" pitchFamily="66" charset="0"/>
                <a:ea typeface="Arial"/>
                <a:cs typeface="Arial"/>
                <a:sym typeface="Arial"/>
              </a:rPr>
              <a:t>Treorchy</a:t>
            </a:r>
            <a:r>
              <a:rPr lang="en-US" sz="1400" dirty="0">
                <a:solidFill>
                  <a:schemeClr val="dk1"/>
                </a:solidFill>
                <a:latin typeface="Comic Sans MS" panose="030F0702030302020204" pitchFamily="66" charset="0"/>
                <a:ea typeface="Arial"/>
                <a:cs typeface="Arial"/>
                <a:sym typeface="Arial"/>
              </a:rPr>
              <a:t> Cluster Schools.  For those attending elsewhere, we support the transition by undertaking steps as previously stated.</a:t>
            </a:r>
            <a:endParaRPr sz="1400" dirty="0">
              <a:solidFill>
                <a:schemeClr val="dk1"/>
              </a:solidFill>
              <a:latin typeface="Comic Sans MS" panose="030F0702030302020204" pitchFamily="66" charset="0"/>
              <a:ea typeface="Arial"/>
              <a:cs typeface="Arial"/>
              <a:sym typeface="Arial"/>
            </a:endParaRPr>
          </a:p>
        </p:txBody>
      </p:sp>
      <p:sp>
        <p:nvSpPr>
          <p:cNvPr id="184" name="Google Shape;184;p12"/>
          <p:cNvSpPr/>
          <p:nvPr/>
        </p:nvSpPr>
        <p:spPr>
          <a:xfrm>
            <a:off x="235189" y="280333"/>
            <a:ext cx="6432311" cy="9193868"/>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4098" name="Picture 2" descr="Image preview">
            <a:extLst>
              <a:ext uri="{FF2B5EF4-FFF2-40B4-BE49-F238E27FC236}">
                <a16:creationId xmlns:a16="http://schemas.microsoft.com/office/drawing/2014/main" id="{3B64E880-2C4C-49A7-9C3D-4674E31A74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1344" y="6366062"/>
            <a:ext cx="3004927" cy="290394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attachments.office.net/owa/Sion.Howells%40bodringalltprimary.rctcbc.cymru/service.svc/s/GetAttachmentThumbnail?id=AAMkADI0ZjFiZjJjLWM5N2EtNGZjOS1hYjhkLWQwY2EyM2YxN2YwNQBGAAAAAAAopvRCuPglRrPdUu6i8KshBwCWpoNabx9jSKqAi0l0EsamAAmYGGbxAACWpoNabx9jSKqAi0l0EsamAAmYGGrhAAABEgAQAAYaUP0AT9dKvSrObm48sYs%3D&amp;thumbnailType=2&amp;token=eyJhbGciOiJSUzI1NiIsImtpZCI6IkU1RDJGMEY4REE5M0I2NzA5QzQzQTlFOEE2MTQzQzAzRDYyRjlBODAiLCJ0eXAiOiJKV1QiLCJ4NXQiOiI1ZEx3LU5xVHRuQ2NRNm5vcGhROEE5WXZtb0EifQ.eyJvcmlnaW4iOiJodHRwczovL291dGxvb2sub2ZmaWNlLmNvbSIsInVjIjoiM2UzMTIxYmEzMjc3NGIyZmJjNmNjN2Q4N2QzOTBjYzM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QxNTYwMzMsImV4cCI6MTcxNDE1NjMzMywiaXNzIjoiMDAwMDAwMDItMDAwMC0wZmYxLWNlMDAtMDAwMDAwMDAwMDAwQDRmM2YwZTUyLWI3MzQtNDE2NC05NDA5LTFiNjAxZDE0Nzk5MyIsImF1ZCI6IjAwMDAwMDAyLTAwMDAtMGZmMS1jZTAwLTAwMDAwMDAwMDAwMC9hdHRhY2htZW50cy5vZmZpY2UubmV0QDRmM2YwZTUyLWI3MzQtNDE2NC05NDA5LTFiNjAxZDE0Nzk5MyIsImhhcHAiOiJvd2EifQ.tYUAjfwp1hDmW6yK941SaNOszDu9eq___BVAJMmBp9mRlDB2UFd9XfRGs9g4RWb98oeekymqWwXdwk6ohcHxXxxJICdzToBb9vTt8MWnsvYSR0JH2dxNQPbr791MXJpfXTfRGtALB5k2gifuGaPnF_jC8n-qLNfHCzx9wnUGTbwz5q6obEVV2_qMiUGHRgQ7zyvsEwglhJ486DwiFjTAFdJ2AnqwIfCQcQBjCHitZulQcuc96pXuXgOTrVilcw0FC5uKlArPzfaBFr4-ELp_T8mSo1iPoKLZ0bbqARwFx2VSjtEBKGuhulhWLXbdtrX1E5Ix-L31z3MT1ya4DCpeAA&amp;X-OWA-CANARY=bdvoV0xvMg4AAAAAAAAAAHChN40eZtwYagY96BE5YKODd6zd10hG2IxcS0rXFwcAk1BWSROOpyI.&amp;owa=outlook.office.com&amp;scriptVer=20240419007.15&amp;clientId=2BFF40004D1D4D858D6F00199261DA33&amp;animation=true">
            <a:extLst>
              <a:ext uri="{FF2B5EF4-FFF2-40B4-BE49-F238E27FC236}">
                <a16:creationId xmlns:a16="http://schemas.microsoft.com/office/drawing/2014/main" id="{BA8B7B2A-9AEA-42DB-AE50-18B7AB7316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073" y="6395983"/>
            <a:ext cx="2900114" cy="2844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3"/>
          <p:cNvSpPr txBox="1"/>
          <p:nvPr/>
        </p:nvSpPr>
        <p:spPr>
          <a:xfrm>
            <a:off x="304799" y="620585"/>
            <a:ext cx="6324600" cy="5275891"/>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Home- School Agreement + Consents</a:t>
            </a:r>
            <a:endParaRPr sz="2000" b="1" u="sng" dirty="0">
              <a:solidFill>
                <a:schemeClr val="dk1"/>
              </a:solidFill>
              <a:latin typeface="Comic Sans MS" panose="030F0702030302020204" pitchFamily="66" charset="0"/>
              <a:ea typeface="Thonburi"/>
              <a:cs typeface="Thonburi"/>
              <a:sym typeface="Thonburi"/>
            </a:endParaRPr>
          </a:p>
          <a:p>
            <a:pPr algn="ctr">
              <a:buClr>
                <a:schemeClr val="dk1"/>
              </a:buClr>
              <a:buSzPts val="2000"/>
            </a:pPr>
            <a:endParaRPr sz="2167" b="1" u="sng" dirty="0">
              <a:solidFill>
                <a:schemeClr val="dk1"/>
              </a:solidFill>
              <a:latin typeface="Comic Sans MS" panose="030F0702030302020204" pitchFamily="66" charset="0"/>
              <a:ea typeface="Thonburi"/>
              <a:cs typeface="Thonburi"/>
              <a:sym typeface="Thonburi"/>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In accordance with guidelines of the LA our school agreement is an integral part of our whole school approach to partnership with parents. </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It is our belief that children achieve more when home and school work together and parents help more effectively when they know what the school is trying to achieve and how they can help.  </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Every school is required to produce a home school agreement which outlines the commitment that both parties make to each other in ensuring a quality education for the children, in other words…</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The school's responsibility to its pupils.</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The responsibility of the pupils' parents / </a:t>
            </a:r>
            <a:r>
              <a:rPr lang="en-US" sz="1400" dirty="0" err="1">
                <a:solidFill>
                  <a:schemeClr val="dk1"/>
                </a:solidFill>
                <a:latin typeface="Comic Sans MS" panose="030F0702030302020204" pitchFamily="66" charset="0"/>
                <a:ea typeface="Arial"/>
                <a:cs typeface="Arial"/>
                <a:sym typeface="Arial"/>
              </a:rPr>
              <a:t>carers</a:t>
            </a:r>
            <a:r>
              <a:rPr lang="en-US" sz="1400" dirty="0">
                <a:solidFill>
                  <a:schemeClr val="dk1"/>
                </a:solidFill>
                <a:latin typeface="Comic Sans MS" panose="030F0702030302020204" pitchFamily="66" charset="0"/>
                <a:ea typeface="Arial"/>
                <a:cs typeface="Arial"/>
                <a:sym typeface="Arial"/>
              </a:rPr>
              <a:t>.</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What the school expects of its pupils and parents/</a:t>
            </a:r>
            <a:r>
              <a:rPr lang="en-US" sz="1400" dirty="0" err="1">
                <a:solidFill>
                  <a:schemeClr val="dk1"/>
                </a:solidFill>
                <a:latin typeface="Comic Sans MS" panose="030F0702030302020204" pitchFamily="66" charset="0"/>
                <a:ea typeface="Arial"/>
                <a:cs typeface="Arial"/>
                <a:sym typeface="Arial"/>
              </a:rPr>
              <a:t>carers</a:t>
            </a:r>
            <a:r>
              <a:rPr lang="en-US" sz="1400" dirty="0">
                <a:solidFill>
                  <a:schemeClr val="dk1"/>
                </a:solidFill>
                <a:latin typeface="Comic Sans MS" panose="030F0702030302020204" pitchFamily="66" charset="0"/>
                <a:ea typeface="Arial"/>
                <a:cs typeface="Arial"/>
                <a:sym typeface="Arial"/>
              </a:rPr>
              <a:t>.</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A copy of the Home- School Agreement, along with a detailed consents form will be provided for parents to sign when they first admit their child to school. </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endParaRPr sz="1300" dirty="0">
              <a:solidFill>
                <a:schemeClr val="dk1"/>
              </a:solidFill>
              <a:latin typeface="Thonburi"/>
              <a:ea typeface="Thonburi"/>
              <a:cs typeface="Thonburi"/>
              <a:sym typeface="Thonburi"/>
            </a:endParaRPr>
          </a:p>
        </p:txBody>
      </p:sp>
      <p:sp>
        <p:nvSpPr>
          <p:cNvPr id="192" name="Google Shape;192;p13"/>
          <p:cNvSpPr/>
          <p:nvPr/>
        </p:nvSpPr>
        <p:spPr>
          <a:xfrm>
            <a:off x="228601" y="280332"/>
            <a:ext cx="6400800" cy="9352227"/>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5122" name="Picture 2" descr="https://attachments.office.net/owa/Sion.Howells%40bodringalltprimary.rctcbc.cymru/service.svc/s/GetAttachmentThumbnail?id=AAMkADI0ZjFiZjJjLWM5N2EtNGZjOS1hYjhkLWQwY2EyM2YxN2YwNQBGAAAAAAAopvRCuPglRrPdUu6i8KshBwCWpoNabx9jSKqAi0l0EsamAAmYGGbxAACWpoNabx9jSKqAi0l0EsamAAmYGGsEAAABEgAQACg2afb%2Bj8BOtk74iiLiGPY%3D&amp;thumbnailType=2&amp;token=eyJhbGciOiJSUzI1NiIsImtpZCI6IkU1RDJGMEY4REE5M0I2NzA5QzQzQTlFOEE2MTQzQzAzRDYyRjlBODAiLCJ0eXAiOiJKV1QiLCJ4NXQiOiI1ZEx3LU5xVHRuQ2NRNm5vcGhROEE5WXZtb0EifQ.eyJvcmlnaW4iOiJodHRwczovL291dGxvb2sub2ZmaWNlLmNvbSIsInVjIjoiM2UzMTIxYmEzMjc3NGIyZmJjNmNjN2Q4N2QzOTBjYzM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QxNTYwMzMsImV4cCI6MTcxNDE1NjMzMywiaXNzIjoiMDAwMDAwMDItMDAwMC0wZmYxLWNlMDAtMDAwMDAwMDAwMDAwQDRmM2YwZTUyLWI3MzQtNDE2NC05NDA5LTFiNjAxZDE0Nzk5MyIsImF1ZCI6IjAwMDAwMDAyLTAwMDAtMGZmMS1jZTAwLTAwMDAwMDAwMDAwMC9hdHRhY2htZW50cy5vZmZpY2UubmV0QDRmM2YwZTUyLWI3MzQtNDE2NC05NDA5LTFiNjAxZDE0Nzk5MyIsImhhcHAiOiJvd2EifQ.tYUAjfwp1hDmW6yK941SaNOszDu9eq___BVAJMmBp9mRlDB2UFd9XfRGs9g4RWb98oeekymqWwXdwk6ohcHxXxxJICdzToBb9vTt8MWnsvYSR0JH2dxNQPbr791MXJpfXTfRGtALB5k2gifuGaPnF_jC8n-qLNfHCzx9wnUGTbwz5q6obEVV2_qMiUGHRgQ7zyvsEwglhJ486DwiFjTAFdJ2AnqwIfCQcQBjCHitZulQcuc96pXuXgOTrVilcw0FC5uKlArPzfaBFr4-ELp_T8mSo1iPoKLZ0bbqARwFx2VSjtEBKGuhulhWLXbdtrX1E5Ix-L31z3MT1ya4DCpeAA&amp;X-OWA-CANARY=bdvoV0xvMg4AAAAAAAAAAGAqbNgeZtwYxVscPpL1k6DneL8jtY6mu2SENMbmS28n0L56LOmfjQI.&amp;owa=outlook.office.com&amp;scriptVer=20240419007.15&amp;clientId=2BFF40004D1D4D858D6F00199261DA33&amp;animation=true">
            <a:extLst>
              <a:ext uri="{FF2B5EF4-FFF2-40B4-BE49-F238E27FC236}">
                <a16:creationId xmlns:a16="http://schemas.microsoft.com/office/drawing/2014/main" id="{62C1EFEB-7149-4148-907C-E180F7CD81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935" y="5896476"/>
            <a:ext cx="2814369" cy="3517309"/>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ttps://attachments.office.net/owa/Sion.Howells%40bodringalltprimary.rctcbc.cymru/service.svc/s/GetAttachmentThumbnail?id=AAMkADI0ZjFiZjJjLWM5N2EtNGZjOS1hYjhkLWQwY2EyM2YxN2YwNQBGAAAAAAAopvRCuPglRrPdUu6i8KshBwCWpoNabx9jSKqAi0l0EsamAAmYGGbxAACWpoNabx9jSKqAi0l0EsamAAmYGGr7AAABEgAQABW5oZH7bNZLreJZ182HVM8%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U1MDUsImV4cCI6MTcxODU2NTgwNSwiaXNzIjoiMDAwMDAwMDItMDAwMC0wZmYxLWNlMDAtMDAwMDAwMDAwMDAwQDRmM2YwZTUyLWI3MzQtNDE2NC05NDA5LTFiNjAxZDE0Nzk5MyIsImF1ZCI6IjAwMDAwMDAyLTAwMDAtMGZmMS1jZTAwLTAwMDAwMDAwMDAwMC9hdHRhY2htZW50cy5vZmZpY2UubmV0QDRmM2YwZTUyLWI3MzQtNDE2NC05NDA5LTFiNjAxZDE0Nzk5MyIsImhhcHAiOiJvd2EifQ.nu3oHMAWGo1OuZL8pbpzc5HZgJvCC4SfCfnwr3-AFoQ85NsOWKQVKl2xnH6wFizpEmhrybZHgBfJoAQze9FKrO-0XgrSZIbNS5tjCCEW4g2biDq8q_kS6QbDhs51lZDOueYltPrRWFwsP3IdkoFXmLg7q2zDSfE0u25G1XQ31Edx2I2FMLRPa8AxDIZFVd5pl9jNvpFwBG2DXPmXl1VNtZpno_3Q0bcbbUsSX0Ywggdn29UMCpb2QlImh4hxHZ2aEXM2ehXw23_ch1Xs6stwYAIPHft4QD9D6MA_9ZWjv7sbJvZkV5jynr4LtdZqnZ4r2NNhRZ3rHP4sH6gnoeISKQ&amp;X-OWA-CANARY=bdvoV0xvMg4AAAAAAAAAAPB_hxw5jtwYZei-naaOgSr9zrhoNED6AP2d5iEEFDDCfxKcSPoENYE.&amp;owa=outlook.office.com&amp;scriptVer=20240531006.12&amp;clientId=2BFF40004D1D4D858D6F00199261DA33&amp;animation=true">
            <a:extLst>
              <a:ext uri="{FF2B5EF4-FFF2-40B4-BE49-F238E27FC236}">
                <a16:creationId xmlns:a16="http://schemas.microsoft.com/office/drawing/2014/main" id="{950EDF6A-922F-4A2E-B531-B23B3DAE770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r="-625" b="28750"/>
          <a:stretch/>
        </p:blipFill>
        <p:spPr bwMode="auto">
          <a:xfrm>
            <a:off x="3576698" y="5896477"/>
            <a:ext cx="2779030" cy="35173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F6A1259-1BDA-4E8A-A2BC-AFE1486EA2E0}"/>
              </a:ext>
            </a:extLst>
          </p:cNvPr>
          <p:cNvSpPr txBox="1"/>
          <p:nvPr/>
        </p:nvSpPr>
        <p:spPr>
          <a:xfrm>
            <a:off x="393700" y="402772"/>
            <a:ext cx="5949950" cy="9140964"/>
          </a:xfrm>
          <a:prstGeom prst="rect">
            <a:avLst/>
          </a:prstGeom>
          <a:noFill/>
          <a:ln w="38100">
            <a:solidFill>
              <a:schemeClr val="tx1"/>
            </a:solidFill>
          </a:ln>
        </p:spPr>
        <p:txBody>
          <a:bodyPr wrap="square" rtlCol="0">
            <a:spAutoFit/>
          </a:bodyPr>
          <a:lstStyle/>
          <a:p>
            <a:pPr algn="ctr"/>
            <a:r>
              <a:rPr lang="en-GB" sz="2000" b="1" u="sng" dirty="0">
                <a:latin typeface="Comic Sans MS" panose="030F0702030302020204" pitchFamily="66" charset="0"/>
              </a:rPr>
              <a:t>Facilities at our School</a:t>
            </a:r>
          </a:p>
          <a:p>
            <a:pPr algn="ctr"/>
            <a:endParaRPr lang="en-GB" sz="1200" b="1" u="sng" dirty="0">
              <a:latin typeface="Comic Sans MS" panose="030F0702030302020204" pitchFamily="66" charset="0"/>
            </a:endParaRPr>
          </a:p>
          <a:p>
            <a:r>
              <a:rPr lang="en-GB" sz="1200" dirty="0">
                <a:latin typeface="Comic Sans MS" panose="030F0702030302020204" pitchFamily="66" charset="0"/>
              </a:rPr>
              <a:t>Every classroom is age appropriate and fosters independent learning / collaboration supporting and enhancing learning.</a:t>
            </a:r>
          </a:p>
          <a:p>
            <a:endParaRPr lang="en-GB" sz="1200" dirty="0">
              <a:latin typeface="Comic Sans MS" panose="030F0702030302020204" pitchFamily="66" charset="0"/>
            </a:endParaRPr>
          </a:p>
          <a:p>
            <a:r>
              <a:rPr lang="en-GB" sz="1200" dirty="0">
                <a:latin typeface="Comic Sans MS" panose="030F0702030302020204" pitchFamily="66" charset="0"/>
              </a:rPr>
              <a:t>We, with our partners have worked extremely hard and are very proud of the learning environment we have developed in line with research and pupil voice. </a:t>
            </a:r>
          </a:p>
          <a:p>
            <a:endParaRPr lang="en-GB" sz="1200" dirty="0">
              <a:latin typeface="Comic Sans MS" panose="030F0702030302020204" pitchFamily="66" charset="0"/>
            </a:endParaRPr>
          </a:p>
          <a:p>
            <a:r>
              <a:rPr lang="en-GB" sz="1200" dirty="0">
                <a:latin typeface="Comic Sans MS" panose="030F0702030302020204" pitchFamily="66" charset="0"/>
              </a:rPr>
              <a:t>You will see learning using natural materials such as loose parts, and wood to encourage curiosity, provoking creative choices and open-ended play.</a:t>
            </a:r>
          </a:p>
          <a:p>
            <a:endParaRPr lang="en-GB" sz="1200" dirty="0">
              <a:latin typeface="Comic Sans MS" panose="030F0702030302020204" pitchFamily="66" charset="0"/>
            </a:endParaRPr>
          </a:p>
          <a:p>
            <a:r>
              <a:rPr lang="en-GB" sz="1200" dirty="0">
                <a:latin typeface="Comic Sans MS" panose="030F0702030302020204" pitchFamily="66" charset="0"/>
              </a:rPr>
              <a:t>The classroom environments are child-centred and you will see settees, children working on the floor, individually at a table, on high tables and stools or in small groups.</a:t>
            </a:r>
          </a:p>
          <a:p>
            <a:endParaRPr lang="en-GB" sz="1200" dirty="0">
              <a:latin typeface="Comic Sans MS" panose="030F0702030302020204" pitchFamily="66" charset="0"/>
            </a:endParaRPr>
          </a:p>
          <a:p>
            <a:r>
              <a:rPr lang="en-GB" sz="1200" dirty="0">
                <a:latin typeface="Comic Sans MS" panose="030F0702030302020204" pitchFamily="66" charset="0"/>
              </a:rPr>
              <a:t>Over the last few years the school has worked tirelessly to ensure it is fit for 21st century learning – providing flexible and responsive adaptations to the ever changing needs of our cohorts / learners.</a:t>
            </a:r>
          </a:p>
          <a:p>
            <a:endParaRPr lang="en-GB" sz="1200" dirty="0">
              <a:latin typeface="Comic Sans MS" panose="030F0702030302020204" pitchFamily="66" charset="0"/>
            </a:endParaRPr>
          </a:p>
          <a:p>
            <a:r>
              <a:rPr lang="en-GB" sz="1200" dirty="0">
                <a:latin typeface="Comic Sans MS" panose="030F0702030302020204" pitchFamily="66" charset="0"/>
              </a:rPr>
              <a:t>Currently the school has:</a:t>
            </a:r>
          </a:p>
          <a:p>
            <a:pPr marL="285750" indent="-285750">
              <a:buFont typeface="Arial" panose="020B0604020202020204" pitchFamily="34" charset="0"/>
              <a:buChar char="•"/>
            </a:pPr>
            <a:r>
              <a:rPr lang="en-GB" sz="1200" dirty="0">
                <a:latin typeface="Comic Sans MS" panose="030F0702030302020204" pitchFamily="66" charset="0"/>
              </a:rPr>
              <a:t>‘</a:t>
            </a:r>
            <a:r>
              <a:rPr lang="en-GB" sz="1200" b="1" dirty="0">
                <a:latin typeface="Comic Sans MS" panose="030F0702030302020204" pitchFamily="66" charset="0"/>
              </a:rPr>
              <a:t>Rainbow Class’ </a:t>
            </a:r>
            <a:r>
              <a:rPr lang="en-GB" sz="1200" dirty="0">
                <a:latin typeface="Comic Sans MS" panose="030F0702030302020204" pitchFamily="66" charset="0"/>
              </a:rPr>
              <a:t>– providing the ‘extra’ to our learners sitting above our universal provision</a:t>
            </a:r>
          </a:p>
          <a:p>
            <a:pPr marL="285750" indent="-285750">
              <a:buFont typeface="Arial" panose="020B0604020202020204" pitchFamily="34" charset="0"/>
              <a:buChar char="•"/>
            </a:pPr>
            <a:r>
              <a:rPr lang="en-GB" sz="1200" b="1" dirty="0">
                <a:latin typeface="Comic Sans MS" panose="030F0702030302020204" pitchFamily="66" charset="0"/>
              </a:rPr>
              <a:t>‘Bod Pod’ </a:t>
            </a:r>
            <a:r>
              <a:rPr lang="en-GB" sz="1200" dirty="0">
                <a:latin typeface="Comic Sans MS" panose="030F0702030302020204" pitchFamily="66" charset="0"/>
              </a:rPr>
              <a:t>– break out area for learners to learn or self regulate</a:t>
            </a:r>
          </a:p>
          <a:p>
            <a:pPr marL="285750" indent="-285750">
              <a:buFont typeface="Arial" panose="020B0604020202020204" pitchFamily="34" charset="0"/>
              <a:buChar char="•"/>
            </a:pPr>
            <a:r>
              <a:rPr lang="en-GB" sz="1200" b="1" dirty="0">
                <a:latin typeface="Comic Sans MS" panose="030F0702030302020204" pitchFamily="66" charset="0"/>
              </a:rPr>
              <a:t>Family Room </a:t>
            </a:r>
            <a:r>
              <a:rPr lang="en-GB" sz="1200" dirty="0">
                <a:latin typeface="Comic Sans MS" panose="030F0702030302020204" pitchFamily="66" charset="0"/>
              </a:rPr>
              <a:t>– Family engagement + learning activities</a:t>
            </a:r>
          </a:p>
          <a:p>
            <a:pPr marL="285750" indent="-285750">
              <a:buFont typeface="Arial" panose="020B0604020202020204" pitchFamily="34" charset="0"/>
              <a:buChar char="•"/>
            </a:pPr>
            <a:r>
              <a:rPr lang="en-GB" sz="1200" dirty="0">
                <a:latin typeface="Comic Sans MS" panose="030F0702030302020204" pitchFamily="66" charset="0"/>
              </a:rPr>
              <a:t>A </a:t>
            </a:r>
            <a:r>
              <a:rPr lang="en-GB" sz="1200" b="1" dirty="0">
                <a:latin typeface="Comic Sans MS" panose="030F0702030302020204" pitchFamily="66" charset="0"/>
              </a:rPr>
              <a:t>‘Big </a:t>
            </a:r>
            <a:r>
              <a:rPr lang="en-GB" sz="1200" b="1" dirty="0" err="1">
                <a:latin typeface="Comic Sans MS" panose="030F0702030302020204" pitchFamily="66" charset="0"/>
              </a:rPr>
              <a:t>Bocs</a:t>
            </a:r>
            <a:r>
              <a:rPr lang="en-GB" sz="1200" b="1" dirty="0">
                <a:latin typeface="Comic Sans MS" panose="030F0702030302020204" pitchFamily="66" charset="0"/>
              </a:rPr>
              <a:t> </a:t>
            </a:r>
            <a:r>
              <a:rPr lang="en-GB" sz="1200" b="1" dirty="0" err="1">
                <a:latin typeface="Comic Sans MS" panose="030F0702030302020204" pitchFamily="66" charset="0"/>
              </a:rPr>
              <a:t>Bwyd</a:t>
            </a:r>
            <a:r>
              <a:rPr lang="en-GB" sz="1200" b="1" dirty="0">
                <a:latin typeface="Comic Sans MS" panose="030F0702030302020204" pitchFamily="66" charset="0"/>
              </a:rPr>
              <a:t>’ </a:t>
            </a:r>
            <a:r>
              <a:rPr lang="en-GB" sz="1200" dirty="0">
                <a:latin typeface="Comic Sans MS" panose="030F0702030302020204" pitchFamily="66" charset="0"/>
              </a:rPr>
              <a:t>– pay as you feel food shop for our community – run by volunteers – open twice weekly</a:t>
            </a:r>
          </a:p>
          <a:p>
            <a:pPr marL="285750" indent="-285750">
              <a:buFont typeface="Arial" panose="020B0604020202020204" pitchFamily="34" charset="0"/>
              <a:buChar char="•"/>
            </a:pPr>
            <a:r>
              <a:rPr lang="en-GB" sz="1200" b="1" dirty="0">
                <a:latin typeface="Comic Sans MS" panose="030F0702030302020204" pitchFamily="66" charset="0"/>
              </a:rPr>
              <a:t>A Family Engagement Officer </a:t>
            </a:r>
            <a:r>
              <a:rPr lang="en-GB" sz="1200" dirty="0">
                <a:latin typeface="Comic Sans MS" panose="030F0702030302020204" pitchFamily="66" charset="0"/>
              </a:rPr>
              <a:t>– Mrs Howells – here to help families and runs our longstanding Rainbow provision + delivers interventions too</a:t>
            </a:r>
          </a:p>
          <a:p>
            <a:pPr marL="285750" indent="-285750">
              <a:buFont typeface="Arial" panose="020B0604020202020204" pitchFamily="34" charset="0"/>
              <a:buChar char="•"/>
            </a:pPr>
            <a:r>
              <a:rPr lang="en-GB" sz="1200" dirty="0">
                <a:latin typeface="Comic Sans MS" panose="030F0702030302020204" pitchFamily="66" charset="0"/>
              </a:rPr>
              <a:t>School Garden + Outdoor Classroom</a:t>
            </a:r>
          </a:p>
          <a:p>
            <a:pPr marL="285750" indent="-285750">
              <a:buFont typeface="Arial" panose="020B0604020202020204" pitchFamily="34" charset="0"/>
              <a:buChar char="•"/>
            </a:pPr>
            <a:r>
              <a:rPr lang="en-GB" sz="1200" dirty="0" err="1">
                <a:latin typeface="Comic Sans MS" panose="030F0702030302020204" pitchFamily="66" charset="0"/>
              </a:rPr>
              <a:t>Ipads</a:t>
            </a:r>
            <a:r>
              <a:rPr lang="en-GB" sz="1200" dirty="0">
                <a:latin typeface="Comic Sans MS" panose="030F0702030302020204" pitchFamily="66" charset="0"/>
              </a:rPr>
              <a:t> / laptops in every classroom</a:t>
            </a:r>
          </a:p>
          <a:p>
            <a:pPr marL="285750" indent="-285750">
              <a:buFont typeface="Arial" panose="020B0604020202020204" pitchFamily="34" charset="0"/>
              <a:buChar char="•"/>
            </a:pPr>
            <a:r>
              <a:rPr lang="en-GB" sz="1200" dirty="0">
                <a:latin typeface="Comic Sans MS" panose="030F0702030302020204" pitchFamily="66" charset="0"/>
              </a:rPr>
              <a:t>Enhanced technology in classes</a:t>
            </a:r>
          </a:p>
          <a:p>
            <a:pPr marL="285750" indent="-285750">
              <a:buFont typeface="Arial" panose="020B0604020202020204" pitchFamily="34" charset="0"/>
              <a:buChar char="•"/>
            </a:pPr>
            <a:r>
              <a:rPr lang="en-GB" sz="1200" dirty="0">
                <a:latin typeface="Comic Sans MS" panose="030F0702030302020204" pitchFamily="66" charset="0"/>
              </a:rPr>
              <a:t>Interactive screens in every class</a:t>
            </a:r>
          </a:p>
          <a:p>
            <a:pPr marL="285750" indent="-285750">
              <a:buFont typeface="Arial" panose="020B0604020202020204" pitchFamily="34" charset="0"/>
              <a:buChar char="•"/>
            </a:pPr>
            <a:r>
              <a:rPr lang="en-GB" sz="1200" dirty="0">
                <a:latin typeface="Comic Sans MS" panose="030F0702030302020204" pitchFamily="66" charset="0"/>
              </a:rPr>
              <a:t>Breakout learning areas</a:t>
            </a: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p:txBody>
      </p:sp>
      <p:pic>
        <p:nvPicPr>
          <p:cNvPr id="6" name="Picture 5">
            <a:extLst>
              <a:ext uri="{FF2B5EF4-FFF2-40B4-BE49-F238E27FC236}">
                <a16:creationId xmlns:a16="http://schemas.microsoft.com/office/drawing/2014/main" id="{6F6570DF-D5F4-46F8-A97E-784A7F98A8A4}"/>
              </a:ext>
            </a:extLst>
          </p:cNvPr>
          <p:cNvPicPr>
            <a:picLocks noChangeAspect="1"/>
          </p:cNvPicPr>
          <p:nvPr/>
        </p:nvPicPr>
        <p:blipFill>
          <a:blip r:embed="rId2"/>
          <a:stretch>
            <a:fillRect/>
          </a:stretch>
        </p:blipFill>
        <p:spPr>
          <a:xfrm>
            <a:off x="3062286" y="7994018"/>
            <a:ext cx="3084513" cy="1251582"/>
          </a:xfrm>
          <a:prstGeom prst="rect">
            <a:avLst/>
          </a:prstGeom>
        </p:spPr>
      </p:pic>
      <p:pic>
        <p:nvPicPr>
          <p:cNvPr id="3076" name="Picture 4" descr="https://attachments.office.net/owa/Sion.Howells%40bodringalltprimary.rctcbc.cymru/service.svc/s/GetAttachmentThumbnail?id=AAMkADI0ZjFiZjJjLWM5N2EtNGZjOS1hYjhkLWQwY2EyM2YxN2YwNQBGAAAAAAAopvRCuPglRrPdUu6i8KshBwCWpoNabx9jSKqAi0l0EsamAAmYGGbxAACWpoNabx9jSKqAi0l0EsamAAmYGGr%2BAAABEgAQADcQ7%2Fbm0w5Ov2zWleDrFks%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U1MTcsImV4cCI6MTcxODU2NTgxNywiaXNzIjoiMDAwMDAwMDItMDAwMC0wZmYxLWNlMDAtMDAwMDAwMDAwMDAwQDRmM2YwZTUyLWI3MzQtNDE2NC05NDA5LTFiNjAxZDE0Nzk5MyIsImF1ZCI6IjAwMDAwMDAyLTAwMDAtMGZmMS1jZTAwLTAwMDAwMDAwMDAwMC9hdHRhY2htZW50cy5vZmZpY2UubmV0QDRmM2YwZTUyLWI3MzQtNDE2NC05NDA5LTFiNjAxZDE0Nzk5MyIsImhhcHAiOiJvd2EifQ.QUG5IenWlVPKRuWZ7nHC1WkT4YxfGzH-Uvime0jKlN_t-pitsckccVl1uXpn9Xb15HE4bo2vGHGx9ZoNHZB8W1ku56XL6YFl5Y-HzG0cq9rSsWIXJ6UAEDjrP0KBrtFCQO6vmzcWZsTCC1Xg2SXppXymiEuLYmRlPNTpNSHOGeOPQcdC_r2cRswl6jYKoX1bp1Xx-YUHBsGkSS19jzePTL_7dtICGUmtZtzbI8grvKra1oJx1u12K7UqXmyewizBLJiBxFs1Ygk3nYtxHsg9HFvMK0wElHXO2TIZV6zeHmEAp3M3W5ruAXCdT1kywLsSEV2fUmIc_sbXIH8-trBG5g&amp;X-OWA-CANARY=bdvoV0xvMg4AAAAAAAAAAFB7I1o5jtwY5JpOaximG07YNo2DgorMcihAA4xecXrn5i7nLTmd7ws.&amp;owa=outlook.office.com&amp;scriptVer=20240531006.12&amp;clientId=2BFF40004D1D4D858D6F00199261DA33&amp;animation=true">
            <a:extLst>
              <a:ext uri="{FF2B5EF4-FFF2-40B4-BE49-F238E27FC236}">
                <a16:creationId xmlns:a16="http://schemas.microsoft.com/office/drawing/2014/main" id="{76A90F0D-51AE-4968-A983-466A5A10A0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087" y="6858000"/>
            <a:ext cx="2309813" cy="2387600"/>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6" descr="https://attachments.office.net/owa/Sion.Howells%40bodringalltprimary.rctcbc.cymru/service.svc/s/GetAttachmentThumbnail?id=AAMkADI0ZjFiZjJjLWM5N2EtNGZjOS1hYjhkLWQwY2EyM2YxN2YwNQBGAAAAAAAopvRCuPglRrPdUu6i8KshBwCWpoNabx9jSKqAi0l0EsamAAmYGGbxAACWpoNabx9jSKqAi0l0EsamAAmYGGr%2BAAABEgAQAOnxxgA%2F78VMm1Z8mXyHgW8%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cwMTcsImV4cCI6MTcxODU2NzMxNywiaXNzIjoiMDAwMDAwMDItMDAwMC0wZmYxLWNlMDAtMDAwMDAwMDAwMDAwQDRmM2YwZTUyLWI3MzQtNDE2NC05NDA5LTFiNjAxZDE0Nzk5MyIsImF1ZCI6IjAwMDAwMDAyLTAwMDAtMGZmMS1jZTAwLTAwMDAwMDAwMDAwMC9hdHRhY2htZW50cy5vZmZpY2UubmV0QDRmM2YwZTUyLWI3MzQtNDE2NC05NDA5LTFiNjAxZDE0Nzk5MyIsImhhcHAiOiJvd2EifQ.WgPMSoqw6r0yTai6aYfq8w-iQIH0pIN3L_VuiFwAeBzGcDLyRgGnVlwlipl7VCgyV7VNcXjw9fml-hjQMpgRT3ZVClAK4dauwjDOCoBgvSjs9YMKtURbG20dxHr3E7IbSOm6TgJPFCTgQMK0qXDyRt5etQmFL8JknQbEl6v0qyu0LNKiOXfYM5AKWTLlsq9GLbDu5P_JwtX8x2xuTbpyRjB8uYzbBN3rvRrvIGCTA-L5kNav1S2NlST06LX_lhmtBV4MWXQ0wtOFW-AMekX5d0Ozu1k9SAIRXec27oCZaDSXxobUukhf6aPOlA9fcFCQwQMvmd3xqeP4eqKxkYxlng&amp;X-OWA-CANARY=bdvoV0xvMg4AAAAAAAAAAICXKp88jtwYsbIb0WyVGNKhfBNpWB3HS313MEJhl6RKkVzvRGP0Glc.&amp;owa=outlook.office.com&amp;scriptVer=20240531006.12&amp;clientId=2BFF40004D1D4D858D6F00199261DA33&amp;animation=true">
            <a:extLst>
              <a:ext uri="{FF2B5EF4-FFF2-40B4-BE49-F238E27FC236}">
                <a16:creationId xmlns:a16="http://schemas.microsoft.com/office/drawing/2014/main" id="{A3DE272D-EF6E-4431-A05A-ED77B4B4218B}"/>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8" descr="https://attachments.office.net/owa/Sion.Howells%40bodringalltprimary.rctcbc.cymru/service.svc/s/GetAttachmentThumbnail?id=AAMkADI0ZjFiZjJjLWM5N2EtNGZjOS1hYjhkLWQwY2EyM2YxN2YwNQBGAAAAAAAopvRCuPglRrPdUu6i8KshBwCWpoNabx9jSKqAi0l0EsamAAmYGGbxAACWpoNabx9jSKqAi0l0EsamAAmYGGr%2BAAABEgAQAOnxxgA%2F78VMm1Z8mXyHgW8%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cwMTcsImV4cCI6MTcxODU2NzMxNywiaXNzIjoiMDAwMDAwMDItMDAwMC0wZmYxLWNlMDAtMDAwMDAwMDAwMDAwQDRmM2YwZTUyLWI3MzQtNDE2NC05NDA5LTFiNjAxZDE0Nzk5MyIsImF1ZCI6IjAwMDAwMDAyLTAwMDAtMGZmMS1jZTAwLTAwMDAwMDAwMDAwMC9hdHRhY2htZW50cy5vZmZpY2UubmV0QDRmM2YwZTUyLWI3MzQtNDE2NC05NDA5LTFiNjAxZDE0Nzk5MyIsImhhcHAiOiJvd2EifQ.WgPMSoqw6r0yTai6aYfq8w-iQIH0pIN3L_VuiFwAeBzGcDLyRgGnVlwlipl7VCgyV7VNcXjw9fml-hjQMpgRT3ZVClAK4dauwjDOCoBgvSjs9YMKtURbG20dxHr3E7IbSOm6TgJPFCTgQMK0qXDyRt5etQmFL8JknQbEl6v0qyu0LNKiOXfYM5AKWTLlsq9GLbDu5P_JwtX8x2xuTbpyRjB8uYzbBN3rvRrvIGCTA-L5kNav1S2NlST06LX_lhmtBV4MWXQ0wtOFW-AMekX5d0Ozu1k9SAIRXec27oCZaDSXxobUukhf6aPOlA9fcFCQwQMvmd3xqeP4eqKxkYxlng&amp;X-OWA-CANARY=bdvoV0xvMg4AAAAAAAAAAICXKp88jtwYsbIb0WyVGNKhfBNpWB3HS313MEJhl6RKkVzvRGP0Glc.&amp;owa=outlook.office.com&amp;scriptVer=20240531006.12&amp;clientId=2BFF40004D1D4D858D6F00199261DA33&amp;animation=true">
            <a:extLst>
              <a:ext uri="{FF2B5EF4-FFF2-40B4-BE49-F238E27FC236}">
                <a16:creationId xmlns:a16="http://schemas.microsoft.com/office/drawing/2014/main" id="{E9BC110E-4CCA-4AFD-A32A-5E5B445FF5FC}"/>
              </a:ext>
            </a:extLst>
          </p:cNvPr>
          <p:cNvSpPr>
            <a:spLocks noChangeAspect="1" noChangeArrowheads="1"/>
          </p:cNvSpPr>
          <p:nvPr/>
        </p:nvSpPr>
        <p:spPr bwMode="auto">
          <a:xfrm>
            <a:off x="3429000" y="4953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2" name="Picture 10" descr="https://attachments.office.net/owa/Sion.Howells%40bodringalltprimary.rctcbc.cymru/service.svc/s/GetAttachmentThumbnail?id=AAMkADI0ZjFiZjJjLWM5N2EtNGZjOS1hYjhkLWQwY2EyM2YxN2YwNQBGAAAAAAAopvRCuPglRrPdUu6i8KshBwCWpoNabx9jSKqAi0l0EsamAAmYGGbxAACWpoNabx9jSKqAi0l0EsamAAmYGGr%2BAAABEgAQAOnxxgA%2F78VMm1Z8mXyHgW8%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c2MjksImV4cCI6MTcxODU2NzkyOSwiaXNzIjoiMDAwMDAwMDItMDAwMC0wZmYxLWNlMDAtMDAwMDAwMDAwMDAwQDRmM2YwZTUyLWI3MzQtNDE2NC05NDA5LTFiNjAxZDE0Nzk5MyIsImF1ZCI6IjAwMDAwMDAyLTAwMDAtMGZmMS1jZTAwLTAwMDAwMDAwMDAwMC9hdHRhY2htZW50cy5vZmZpY2UubmV0QDRmM2YwZTUyLWI3MzQtNDE2NC05NDA5LTFiNjAxZDE0Nzk5MyIsImhhcHAiOiJvd2EifQ.EILvbNDq1e2_IILjRHpwuhJSNlli0-RQvAG_xc0Z3PuuR_PZT5z0Y8LJgWP--TAYX4WzxdqQaCBLUkDYaMEEBaiKAPIqRc9KTNvxHYiIfc6wfWDUNBEVQkLHbcTKoHANm5vdwntsUxNgPKz_JT-pQqwqazKGjeiwgIebkPhX5nuEwqqEV-nz3aiXB4jqd1K4Yma3qs5GtNIyYdAdi1jOCjXk8okFHqcWv2oBWQyD_M7dxZDTw9YYEwKNE9pqLjphIxQ6LXWsoCgEA4AUrtho0hMFIYSyASDciTAgllodos-VPnrqW0cPtsGXm0VbhpB9KRPxFGjteNIeje39lGx3jQ&amp;X-OWA-CANARY=bdvoV0xvMg4AAAAAAAAAAICXKp88jtwYsbIb0WyVGNKhfBNpWB3HS313MEJhl6RKkVzvRGP0Glc.&amp;owa=outlook.office.com&amp;scriptVer=20240531006.12&amp;clientId=2BFF40004D1D4D858D6F00199261DA33&amp;animation=true">
            <a:extLst>
              <a:ext uri="{FF2B5EF4-FFF2-40B4-BE49-F238E27FC236}">
                <a16:creationId xmlns:a16="http://schemas.microsoft.com/office/drawing/2014/main" id="{6E53F758-D919-4DCE-A8AC-5ACFDB0D5E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5778500"/>
            <a:ext cx="2717800" cy="2089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212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3AF92F9-ABFF-4E63-82DB-C954203E3FA1}"/>
              </a:ext>
            </a:extLst>
          </p:cNvPr>
          <p:cNvSpPr txBox="1"/>
          <p:nvPr/>
        </p:nvSpPr>
        <p:spPr>
          <a:xfrm>
            <a:off x="311150" y="1066404"/>
            <a:ext cx="6235700" cy="8402300"/>
          </a:xfrm>
          <a:prstGeom prst="rect">
            <a:avLst/>
          </a:prstGeom>
          <a:noFill/>
          <a:ln w="38100">
            <a:solidFill>
              <a:schemeClr val="tx1"/>
            </a:solidFill>
          </a:ln>
        </p:spPr>
        <p:txBody>
          <a:bodyPr wrap="square" rtlCol="0">
            <a:spAutoFit/>
          </a:bodyPr>
          <a:lstStyle/>
          <a:p>
            <a:pPr algn="just"/>
            <a:r>
              <a:rPr lang="en-US" sz="1200" dirty="0">
                <a:latin typeface="Comic Sans MS" panose="030F0702030302020204" pitchFamily="66" charset="0"/>
              </a:rPr>
              <a:t>Bodringallt Primary is committed to creating and delivering a curriculum accessible to all based on three aspects of curriculum design: the “</a:t>
            </a:r>
            <a:r>
              <a:rPr lang="en-US" sz="1200" b="1" dirty="0">
                <a:latin typeface="Comic Sans MS" panose="030F0702030302020204" pitchFamily="66" charset="0"/>
              </a:rPr>
              <a:t>Why</a:t>
            </a:r>
            <a:r>
              <a:rPr lang="en-US" sz="1200" dirty="0">
                <a:latin typeface="Comic Sans MS" panose="030F0702030302020204" pitchFamily="66" charset="0"/>
              </a:rPr>
              <a:t>, </a:t>
            </a:r>
            <a:r>
              <a:rPr lang="en-US" sz="1200" b="1" dirty="0">
                <a:latin typeface="Comic Sans MS" panose="030F0702030302020204" pitchFamily="66" charset="0"/>
              </a:rPr>
              <a:t>How </a:t>
            </a:r>
            <a:r>
              <a:rPr lang="en-US" sz="1200" dirty="0">
                <a:latin typeface="Comic Sans MS" panose="030F0702030302020204" pitchFamily="66" charset="0"/>
              </a:rPr>
              <a:t>and </a:t>
            </a:r>
            <a:r>
              <a:rPr lang="en-US" sz="1200" b="1" dirty="0">
                <a:latin typeface="Comic Sans MS" panose="030F0702030302020204" pitchFamily="66" charset="0"/>
              </a:rPr>
              <a:t>What</a:t>
            </a:r>
            <a:r>
              <a:rPr lang="en-US" sz="1200" dirty="0">
                <a:latin typeface="Comic Sans MS" panose="030F0702030302020204" pitchFamily="66" charset="0"/>
              </a:rPr>
              <a:t>”.</a:t>
            </a:r>
          </a:p>
          <a:p>
            <a:pPr algn="just"/>
            <a:endParaRPr lang="en-GB" sz="1200" dirty="0">
              <a:latin typeface="Comic Sans MS" panose="030F0702030302020204" pitchFamily="66" charset="0"/>
            </a:endParaRPr>
          </a:p>
          <a:p>
            <a:pPr algn="just"/>
            <a:r>
              <a:rPr lang="en-US" sz="1200" b="1" dirty="0">
                <a:latin typeface="Comic Sans MS" panose="030F0702030302020204" pitchFamily="66" charset="0"/>
              </a:rPr>
              <a:t>WHY? </a:t>
            </a:r>
            <a:r>
              <a:rPr lang="en-US" sz="1200" dirty="0">
                <a:latin typeface="Comic Sans MS" panose="030F0702030302020204" pitchFamily="66" charset="0"/>
              </a:rPr>
              <a:t>As a school we have developed a curriculum that offers children a voice in the planning to ensure that our learners are fully engaged to develop responsibility and independence.</a:t>
            </a:r>
            <a:endParaRPr lang="en-GB" sz="1200" dirty="0">
              <a:latin typeface="Comic Sans MS" panose="030F0702030302020204" pitchFamily="66" charset="0"/>
            </a:endParaRPr>
          </a:p>
          <a:p>
            <a:pPr algn="just"/>
            <a:r>
              <a:rPr lang="en-US" sz="1200" b="1" dirty="0">
                <a:latin typeface="Comic Sans MS" panose="030F0702030302020204" pitchFamily="66" charset="0"/>
              </a:rPr>
              <a:t>HOW? </a:t>
            </a:r>
            <a:r>
              <a:rPr lang="en-US" sz="1200" dirty="0">
                <a:latin typeface="Comic Sans MS" panose="030F0702030302020204" pitchFamily="66" charset="0"/>
              </a:rPr>
              <a:t>We offer our learners a mix of discrete and inquiry-based teaching and learning that starts by getting our pupils to pose questions and engages our pupils by making real life connections.</a:t>
            </a:r>
            <a:endParaRPr lang="en-GB" sz="1200" dirty="0">
              <a:latin typeface="Comic Sans MS" panose="030F0702030302020204" pitchFamily="66" charset="0"/>
            </a:endParaRPr>
          </a:p>
          <a:p>
            <a:pPr algn="just"/>
            <a:r>
              <a:rPr lang="en-US" sz="1200" b="1" dirty="0">
                <a:latin typeface="Comic Sans MS" panose="030F0702030302020204" pitchFamily="66" charset="0"/>
              </a:rPr>
              <a:t>WHAT? </a:t>
            </a:r>
            <a:r>
              <a:rPr lang="en-US" sz="1200" dirty="0">
                <a:latin typeface="Comic Sans MS" panose="030F0702030302020204" pitchFamily="66" charset="0"/>
              </a:rPr>
              <a:t>Our curriculum is based on the </a:t>
            </a:r>
            <a:r>
              <a:rPr lang="en-US" sz="1200" b="1" dirty="0">
                <a:latin typeface="Comic Sans MS" panose="030F0702030302020204" pitchFamily="66" charset="0"/>
              </a:rPr>
              <a:t>four purposes</a:t>
            </a:r>
            <a:r>
              <a:rPr lang="en-US" sz="1200" dirty="0">
                <a:latin typeface="Comic Sans MS" panose="030F0702030302020204" pitchFamily="66" charset="0"/>
              </a:rPr>
              <a:t>. Our curriculum is designed to ensure our children are:</a:t>
            </a:r>
          </a:p>
          <a:p>
            <a:endParaRPr lang="en-GB" sz="1200" dirty="0">
              <a:latin typeface="Comic Sans MS" panose="030F0702030302020204" pitchFamily="66" charset="0"/>
            </a:endParaRPr>
          </a:p>
          <a:p>
            <a:pPr marL="247647" indent="-247647">
              <a:buFont typeface="Arial" panose="020B0604020202020204" pitchFamily="34" charset="0"/>
              <a:buChar char="•"/>
            </a:pPr>
            <a:r>
              <a:rPr lang="en-US" sz="1200" dirty="0">
                <a:latin typeface="Comic Sans MS" panose="030F0702030302020204" pitchFamily="66" charset="0"/>
              </a:rPr>
              <a:t>Ambitious Capable Learners</a:t>
            </a:r>
            <a:endParaRPr lang="en-GB" sz="1200" dirty="0">
              <a:latin typeface="Comic Sans MS" panose="030F0702030302020204" pitchFamily="66" charset="0"/>
            </a:endParaRPr>
          </a:p>
          <a:p>
            <a:pPr marL="247647" indent="-247647">
              <a:buFont typeface="Arial" panose="020B0604020202020204" pitchFamily="34" charset="0"/>
              <a:buChar char="•"/>
            </a:pPr>
            <a:r>
              <a:rPr lang="en-US" sz="1200" dirty="0">
                <a:latin typeface="Comic Sans MS" panose="030F0702030302020204" pitchFamily="66" charset="0"/>
              </a:rPr>
              <a:t>Enterprising Creative Contributors</a:t>
            </a:r>
            <a:endParaRPr lang="en-GB" sz="1200" dirty="0">
              <a:latin typeface="Comic Sans MS" panose="030F0702030302020204" pitchFamily="66" charset="0"/>
            </a:endParaRPr>
          </a:p>
          <a:p>
            <a:pPr marL="247647" indent="-247647">
              <a:buFont typeface="Arial" panose="020B0604020202020204" pitchFamily="34" charset="0"/>
              <a:buChar char="•"/>
            </a:pPr>
            <a:r>
              <a:rPr lang="en-US" sz="1200" dirty="0">
                <a:latin typeface="Comic Sans MS" panose="030F0702030302020204" pitchFamily="66" charset="0"/>
              </a:rPr>
              <a:t>Ethical Informed Citizens</a:t>
            </a:r>
            <a:endParaRPr lang="en-GB" sz="1200" dirty="0">
              <a:latin typeface="Comic Sans MS" panose="030F0702030302020204" pitchFamily="66" charset="0"/>
            </a:endParaRPr>
          </a:p>
          <a:p>
            <a:pPr marL="247647" indent="-247647">
              <a:buFont typeface="Arial" panose="020B0604020202020204" pitchFamily="34" charset="0"/>
              <a:buChar char="•"/>
            </a:pPr>
            <a:r>
              <a:rPr lang="en-US" sz="1200" dirty="0">
                <a:latin typeface="Comic Sans MS" panose="030F0702030302020204" pitchFamily="66" charset="0"/>
              </a:rPr>
              <a:t>Healthy Confident Individuals</a:t>
            </a:r>
          </a:p>
          <a:p>
            <a:endParaRPr lang="en-GB" sz="1200" dirty="0">
              <a:latin typeface="Comic Sans MS" panose="030F0702030302020204" pitchFamily="66" charset="0"/>
            </a:endParaRPr>
          </a:p>
          <a:p>
            <a:endParaRPr lang="en-GB" sz="1200" dirty="0">
              <a:latin typeface="Comic Sans MS" panose="030F0702030302020204" pitchFamily="66" charset="0"/>
            </a:endParaRPr>
          </a:p>
          <a:p>
            <a:pPr algn="just"/>
            <a:r>
              <a:rPr lang="en-US" sz="1200" dirty="0">
                <a:latin typeface="Comic Sans MS" panose="030F0702030302020204" pitchFamily="66" charset="0"/>
              </a:rPr>
              <a:t>Bodringallt Primary also ensures that our learners have a curriculum that is progressive and one in which they will experience equal weighting of the </a:t>
            </a:r>
            <a:r>
              <a:rPr lang="en-US" sz="1200" b="1" dirty="0">
                <a:latin typeface="Comic Sans MS" panose="030F0702030302020204" pitchFamily="66" charset="0"/>
              </a:rPr>
              <a:t>6 Areas of Learning and Experiences (</a:t>
            </a:r>
            <a:r>
              <a:rPr lang="en-US" sz="1200" b="1" dirty="0" err="1">
                <a:latin typeface="Comic Sans MS" panose="030F0702030302020204" pitchFamily="66" charset="0"/>
              </a:rPr>
              <a:t>AoLES</a:t>
            </a:r>
            <a:r>
              <a:rPr lang="en-US" sz="1200" b="1" dirty="0">
                <a:latin typeface="Comic Sans MS" panose="030F0702030302020204" pitchFamily="66" charset="0"/>
              </a:rPr>
              <a:t>).</a:t>
            </a:r>
          </a:p>
          <a:p>
            <a:pPr algn="just"/>
            <a:endParaRPr lang="en-US" sz="1200" dirty="0">
              <a:latin typeface="Comic Sans MS" panose="030F0702030302020204" pitchFamily="66" charset="0"/>
            </a:endParaRPr>
          </a:p>
          <a:p>
            <a:pPr algn="just"/>
            <a:r>
              <a:rPr lang="en-US" sz="1200" dirty="0">
                <a:latin typeface="Comic Sans MS" panose="030F0702030302020204" pitchFamily="66" charset="0"/>
              </a:rPr>
              <a:t>Our curriculum is based around progression </a:t>
            </a:r>
            <a:r>
              <a:rPr lang="en-US" sz="1200" dirty="0" err="1">
                <a:latin typeface="Comic Sans MS" panose="030F0702030302020204" pitchFamily="66" charset="0"/>
              </a:rPr>
              <a:t>cov</a:t>
            </a:r>
            <a:r>
              <a:rPr lang="en-GB" sz="1200" dirty="0" err="1">
                <a:latin typeface="Comic Sans MS" panose="030F0702030302020204" pitchFamily="66" charset="0"/>
              </a:rPr>
              <a:t>erage</a:t>
            </a:r>
            <a:r>
              <a:rPr lang="en-GB" sz="1200" dirty="0">
                <a:latin typeface="Comic Sans MS" panose="030F0702030302020204" pitchFamily="66" charset="0"/>
              </a:rPr>
              <a:t> and development of the </a:t>
            </a:r>
            <a:r>
              <a:rPr lang="en-GB" sz="1200" b="1" dirty="0">
                <a:latin typeface="Comic Sans MS" panose="030F0702030302020204" pitchFamily="66" charset="0"/>
              </a:rPr>
              <a:t>27 What Matters Statements </a:t>
            </a:r>
            <a:r>
              <a:rPr lang="en-GB" sz="1200" dirty="0">
                <a:latin typeface="Comic Sans MS" panose="030F0702030302020204" pitchFamily="66" charset="0"/>
              </a:rPr>
              <a:t>within these Areas of Learning and Experience. Assessment is then used to drive attainment in these areas for individuals and groups of learners.</a:t>
            </a:r>
          </a:p>
          <a:p>
            <a:pPr algn="just"/>
            <a:endParaRPr lang="en-GB" sz="1200" dirty="0">
              <a:latin typeface="Comic Sans MS" panose="030F0702030302020204" pitchFamily="66" charset="0"/>
            </a:endParaRPr>
          </a:p>
          <a:p>
            <a:pPr algn="just"/>
            <a:r>
              <a:rPr lang="en-GB" sz="1200" dirty="0">
                <a:latin typeface="Comic Sans MS" panose="030F0702030302020204" pitchFamily="66" charset="0"/>
              </a:rPr>
              <a:t>We pride ourselves on the high standards achieved here, across the curriculum. This is verified by the quality of the children’s work, by their attitude and by their achievements. To achieve this we rely upon close co-operation between home and school.</a:t>
            </a:r>
          </a:p>
          <a:p>
            <a:pPr algn="just"/>
            <a:endParaRPr lang="en-GB" sz="1200" dirty="0">
              <a:latin typeface="Comic Sans MS" panose="030F0702030302020204" pitchFamily="66" charset="0"/>
            </a:endParaRPr>
          </a:p>
          <a:p>
            <a:pPr algn="just"/>
            <a:r>
              <a:rPr lang="en-GB" sz="1200" dirty="0">
                <a:latin typeface="Comic Sans MS" panose="030F0702030302020204" pitchFamily="66" charset="0"/>
              </a:rPr>
              <a:t>The role of assessment in Bodringallt is to support individuals on an ongoing, day-to day basis, identify, capture and reflect on individual learners' progress over time and to deepen understanding on group progress to reflect and refine practice.</a:t>
            </a:r>
          </a:p>
          <a:p>
            <a:pPr algn="just"/>
            <a:endParaRPr lang="en-GB" sz="1200" dirty="0"/>
          </a:p>
          <a:p>
            <a:pPr algn="just"/>
            <a:r>
              <a:rPr lang="en-GB" sz="1200" dirty="0">
                <a:latin typeface="Comic Sans MS" panose="030F0702030302020204" pitchFamily="66" charset="0"/>
              </a:rPr>
              <a:t>Further detail on the </a:t>
            </a:r>
            <a:r>
              <a:rPr lang="en-GB" sz="1200" dirty="0" err="1">
                <a:latin typeface="Comic Sans MS" panose="030F0702030302020204" pitchFamily="66" charset="0"/>
              </a:rPr>
              <a:t>Currciculum</a:t>
            </a:r>
            <a:r>
              <a:rPr lang="en-GB" sz="1200" dirty="0">
                <a:latin typeface="Comic Sans MS" panose="030F0702030302020204" pitchFamily="66" charset="0"/>
              </a:rPr>
              <a:t> for Wales follows; the </a:t>
            </a:r>
            <a:r>
              <a:rPr lang="en-GB" sz="1200" b="1" dirty="0">
                <a:latin typeface="Comic Sans MS" panose="030F0702030302020204" pitchFamily="66" charset="0"/>
              </a:rPr>
              <a:t>Progression Steps </a:t>
            </a:r>
            <a:r>
              <a:rPr lang="en-GB" sz="1200" dirty="0">
                <a:latin typeface="Comic Sans MS" panose="030F0702030302020204" pitchFamily="66" charset="0"/>
              </a:rPr>
              <a:t>(replacing key stages) and the </a:t>
            </a:r>
            <a:r>
              <a:rPr lang="en-GB" sz="1200" b="1" dirty="0">
                <a:latin typeface="Comic Sans MS" panose="030F0702030302020204" pitchFamily="66" charset="0"/>
              </a:rPr>
              <a:t>Areas of Learning Experiences (</a:t>
            </a:r>
            <a:r>
              <a:rPr lang="en-GB" sz="1200" b="1" dirty="0" err="1">
                <a:latin typeface="Comic Sans MS" panose="030F0702030302020204" pitchFamily="66" charset="0"/>
              </a:rPr>
              <a:t>AoLES</a:t>
            </a:r>
            <a:r>
              <a:rPr lang="en-GB" sz="1200" b="1" dirty="0">
                <a:latin typeface="Comic Sans MS" panose="030F0702030302020204" pitchFamily="66" charset="0"/>
              </a:rPr>
              <a:t>) </a:t>
            </a:r>
            <a:r>
              <a:rPr lang="en-GB" sz="1200" dirty="0">
                <a:latin typeface="Comic Sans MS" panose="030F0702030302020204" pitchFamily="66" charset="0"/>
              </a:rPr>
              <a:t>replacing the National Curriculum.</a:t>
            </a:r>
          </a:p>
          <a:p>
            <a:pPr algn="just"/>
            <a:endParaRPr lang="en-GB" sz="1200" dirty="0">
              <a:latin typeface="Comic Sans MS" panose="030F0702030302020204" pitchFamily="66" charset="0"/>
            </a:endParaRPr>
          </a:p>
          <a:p>
            <a:pPr algn="just"/>
            <a:r>
              <a:rPr lang="en-GB" sz="1200" dirty="0">
                <a:solidFill>
                  <a:schemeClr val="dk1"/>
                </a:solidFill>
                <a:latin typeface="Comic Sans MS" panose="030F0702030302020204" pitchFamily="66" charset="0"/>
                <a:ea typeface="Arial"/>
                <a:cs typeface="Arial"/>
                <a:sym typeface="Arial"/>
              </a:rPr>
              <a:t>As we continue to design, implement and review our curriculum we will be asking for community involvement and views. There will be opportunities for you to attend meetings, provide feedback via online forms or evaluations to complete. Please take the time to complete or attend as these will help us ensure we continue to develop and improve our Curriculum here at Bodringallt.  </a:t>
            </a:r>
            <a:r>
              <a:rPr lang="en-GB" sz="1200" dirty="0" err="1">
                <a:solidFill>
                  <a:schemeClr val="dk1"/>
                </a:solidFill>
                <a:latin typeface="Comic Sans MS" panose="030F0702030302020204" pitchFamily="66" charset="0"/>
                <a:ea typeface="Arial"/>
                <a:cs typeface="Arial"/>
                <a:sym typeface="Arial"/>
              </a:rPr>
              <a:t>Diolch</a:t>
            </a:r>
            <a:r>
              <a:rPr lang="en-GB" sz="1200" dirty="0">
                <a:solidFill>
                  <a:schemeClr val="dk1"/>
                </a:solidFill>
                <a:latin typeface="Comic Sans MS" panose="030F0702030302020204" pitchFamily="66" charset="0"/>
                <a:ea typeface="Arial"/>
                <a:cs typeface="Arial"/>
                <a:sym typeface="Arial"/>
              </a:rPr>
              <a:t>.</a:t>
            </a:r>
            <a:endParaRPr lang="en-GB" sz="1200" dirty="0">
              <a:latin typeface="Comic Sans MS" panose="030F0702030302020204" pitchFamily="66" charset="0"/>
            </a:endParaRPr>
          </a:p>
        </p:txBody>
      </p:sp>
      <p:sp>
        <p:nvSpPr>
          <p:cNvPr id="2" name="TextBox 1">
            <a:extLst>
              <a:ext uri="{FF2B5EF4-FFF2-40B4-BE49-F238E27FC236}">
                <a16:creationId xmlns:a16="http://schemas.microsoft.com/office/drawing/2014/main" id="{92F6B4DB-BEDB-4811-B902-72A409611C1E}"/>
              </a:ext>
            </a:extLst>
          </p:cNvPr>
          <p:cNvSpPr txBox="1"/>
          <p:nvPr/>
        </p:nvSpPr>
        <p:spPr>
          <a:xfrm>
            <a:off x="311150" y="397990"/>
            <a:ext cx="6235700" cy="400110"/>
          </a:xfrm>
          <a:prstGeom prst="rect">
            <a:avLst/>
          </a:prstGeom>
          <a:noFill/>
        </p:spPr>
        <p:txBody>
          <a:bodyPr wrap="square" rtlCol="0">
            <a:spAutoFit/>
          </a:bodyPr>
          <a:lstStyle/>
          <a:p>
            <a:pPr algn="ctr"/>
            <a:r>
              <a:rPr lang="en-GB" sz="2000" b="1" u="sng" dirty="0">
                <a:latin typeface="Comic Sans MS" panose="030F0702030302020204" pitchFamily="66" charset="0"/>
              </a:rPr>
              <a:t>Learning and the Curriculum</a:t>
            </a:r>
          </a:p>
        </p:txBody>
      </p:sp>
      <p:pic>
        <p:nvPicPr>
          <p:cNvPr id="5122" name="Picture 2" descr="Image preview">
            <a:extLst>
              <a:ext uri="{FF2B5EF4-FFF2-40B4-BE49-F238E27FC236}">
                <a16:creationId xmlns:a16="http://schemas.microsoft.com/office/drawing/2014/main" id="{58AFDB15-13EF-41F2-A6CC-5C47926180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981324"/>
            <a:ext cx="2413000" cy="1362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781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7">
            <a:extLst>
              <a:ext uri="{FF2B5EF4-FFF2-40B4-BE49-F238E27FC236}">
                <a16:creationId xmlns:a16="http://schemas.microsoft.com/office/drawing/2014/main" id="{5B01E9CC-7FCE-4E2B-B90C-AD14C695A11C}"/>
              </a:ext>
            </a:extLst>
          </p:cNvPr>
          <p:cNvSpPr txBox="1">
            <a:spLocks/>
          </p:cNvSpPr>
          <p:nvPr/>
        </p:nvSpPr>
        <p:spPr>
          <a:xfrm>
            <a:off x="411088" y="994443"/>
            <a:ext cx="6180212" cy="8471287"/>
          </a:xfrm>
          <a:prstGeom prst="rect">
            <a:avLst/>
          </a:prstGeom>
          <a:solidFill>
            <a:schemeClr val="bg1"/>
          </a:solidFill>
          <a:ln w="38100">
            <a:solidFill>
              <a:srgbClr val="000000"/>
            </a:solidFill>
            <a:prstDash val="solid"/>
          </a:ln>
        </p:spPr>
        <p:txBody>
          <a:bodyPr wrap="square" lIns="0" tIns="0" rIns="0" bIns="0" rtlCol="0">
            <a:noAutofit/>
          </a:bodyPr>
          <a:lstStyle/>
          <a:p>
            <a:pPr marL="83466" algn="just">
              <a:lnSpc>
                <a:spcPts val="1935"/>
              </a:lnSpc>
              <a:spcBef>
                <a:spcPts val="722"/>
              </a:spcBef>
            </a:pPr>
            <a:r>
              <a:rPr lang="en-US" sz="1400" b="1" u="sng" dirty="0">
                <a:solidFill>
                  <a:srgbClr val="000000"/>
                </a:solidFill>
                <a:latin typeface="Comic Sans MS" panose="030F0702030302020204" pitchFamily="66" charset="0"/>
                <a:ea typeface="Carlito"/>
                <a:cs typeface="Carlito"/>
              </a:rPr>
              <a:t>Progression</a:t>
            </a:r>
            <a:r>
              <a:rPr lang="en-US" sz="1400" b="1" u="sng" spc="-59" dirty="0">
                <a:solidFill>
                  <a:srgbClr val="000000"/>
                </a:solidFill>
                <a:latin typeface="Comic Sans MS" panose="030F0702030302020204" pitchFamily="66" charset="0"/>
                <a:ea typeface="Carlito"/>
                <a:cs typeface="Carlito"/>
              </a:rPr>
              <a:t> </a:t>
            </a:r>
            <a:r>
              <a:rPr lang="en-US" sz="1400" b="1" u="sng" dirty="0">
                <a:solidFill>
                  <a:srgbClr val="000000"/>
                </a:solidFill>
                <a:latin typeface="Comic Sans MS" panose="030F0702030302020204" pitchFamily="66" charset="0"/>
                <a:ea typeface="Carlito"/>
                <a:cs typeface="Carlito"/>
              </a:rPr>
              <a:t>step</a:t>
            </a:r>
            <a:r>
              <a:rPr lang="en-US" sz="1400" b="1" u="sng" spc="-43" dirty="0">
                <a:solidFill>
                  <a:srgbClr val="000000"/>
                </a:solidFill>
                <a:latin typeface="Comic Sans MS" panose="030F0702030302020204" pitchFamily="66" charset="0"/>
                <a:ea typeface="Carlito"/>
                <a:cs typeface="Carlito"/>
              </a:rPr>
              <a:t> </a:t>
            </a:r>
            <a:r>
              <a:rPr lang="en-US" sz="1400" b="1" u="sng" spc="-72" dirty="0">
                <a:solidFill>
                  <a:srgbClr val="000000"/>
                </a:solidFill>
                <a:latin typeface="Comic Sans MS" panose="030F0702030302020204" pitchFamily="66" charset="0"/>
                <a:ea typeface="Carlito"/>
                <a:cs typeface="Carlito"/>
              </a:rPr>
              <a:t>1</a:t>
            </a:r>
            <a:endParaRPr lang="en-GB" sz="1400" dirty="0">
              <a:latin typeface="Comic Sans MS" panose="030F0702030302020204" pitchFamily="66" charset="0"/>
              <a:ea typeface="Carlito"/>
              <a:cs typeface="Carlito"/>
            </a:endParaRPr>
          </a:p>
          <a:p>
            <a:pPr marL="83466" marR="78879" algn="just"/>
            <a:r>
              <a:rPr lang="en-US" sz="1400" dirty="0">
                <a:solidFill>
                  <a:srgbClr val="000000"/>
                </a:solidFill>
                <a:latin typeface="Comic Sans MS" panose="030F0702030302020204" pitchFamily="66" charset="0"/>
                <a:ea typeface="Carlito"/>
                <a:cs typeface="Carlito"/>
              </a:rPr>
              <a:t>The Foundation Phase is vitally important, as it lays strong foundations for further development. Parents/</a:t>
            </a:r>
            <a:r>
              <a:rPr lang="en-US" sz="1400" dirty="0" err="1">
                <a:solidFill>
                  <a:srgbClr val="000000"/>
                </a:solidFill>
                <a:latin typeface="Comic Sans MS" panose="030F0702030302020204" pitchFamily="66" charset="0"/>
                <a:ea typeface="Carlito"/>
                <a:cs typeface="Carlito"/>
              </a:rPr>
              <a:t>carers</a:t>
            </a:r>
            <a:r>
              <a:rPr lang="en-US" sz="1400" dirty="0">
                <a:solidFill>
                  <a:srgbClr val="000000"/>
                </a:solidFill>
                <a:latin typeface="Comic Sans MS" panose="030F0702030302020204" pitchFamily="66" charset="0"/>
                <a:ea typeface="Carlito"/>
                <a:cs typeface="Carlito"/>
              </a:rPr>
              <a:t> play a particularly important part at this stage of their child’s education, and strong partnerships and</a:t>
            </a:r>
            <a:r>
              <a:rPr lang="en-US" sz="1400" spc="-20"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communication</a:t>
            </a:r>
            <a:r>
              <a:rPr lang="en-US" sz="1400" spc="-20"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are</a:t>
            </a:r>
            <a:r>
              <a:rPr lang="en-US" sz="1400" spc="-1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encouraged</a:t>
            </a:r>
            <a:r>
              <a:rPr lang="en-US" sz="1400" spc="-1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between</a:t>
            </a:r>
            <a:r>
              <a:rPr lang="en-US" sz="1400" spc="-1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school</a:t>
            </a:r>
            <a:r>
              <a:rPr lang="en-US" sz="1400" spc="-1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and home.</a:t>
            </a:r>
            <a:r>
              <a:rPr lang="en-US" sz="1400" spc="-1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The focus</a:t>
            </a:r>
            <a:r>
              <a:rPr lang="en-US" sz="1400" spc="-20"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within</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this progression</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step</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is</a:t>
            </a:r>
            <a:r>
              <a:rPr lang="en-US" sz="1400" spc="-5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to</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develop</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feeling</a:t>
            </a:r>
            <a:r>
              <a:rPr lang="en-US" sz="1400" spc="-5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of</a:t>
            </a:r>
            <a:r>
              <a:rPr lang="en-US" sz="1400" spc="-29" dirty="0">
                <a:solidFill>
                  <a:srgbClr val="000000"/>
                </a:solidFill>
                <a:latin typeface="Comic Sans MS" panose="030F0702030302020204" pitchFamily="66" charset="0"/>
                <a:ea typeface="Carlito"/>
                <a:cs typeface="Carlito"/>
              </a:rPr>
              <a:t> </a:t>
            </a:r>
            <a:r>
              <a:rPr lang="en-US" sz="1400" dirty="0" err="1">
                <a:solidFill>
                  <a:srgbClr val="000000"/>
                </a:solidFill>
                <a:latin typeface="Comic Sans MS" panose="030F0702030302020204" pitchFamily="66" charset="0"/>
                <a:ea typeface="Carlito"/>
                <a:cs typeface="Carlito"/>
              </a:rPr>
              <a:t>Cynefin</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(belonging)</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to</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our</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school,</a:t>
            </a:r>
            <a:r>
              <a:rPr lang="en-US" sz="1400" spc="-5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family</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and</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community and this is then further developed throughout the school.</a:t>
            </a:r>
            <a:endParaRPr lang="en-GB" sz="1400" dirty="0">
              <a:latin typeface="Comic Sans MS" panose="030F0702030302020204" pitchFamily="66" charset="0"/>
              <a:ea typeface="Carlito"/>
              <a:cs typeface="Carlito"/>
            </a:endParaRPr>
          </a:p>
          <a:p>
            <a:pPr marL="83466" algn="just">
              <a:spcBef>
                <a:spcPts val="722"/>
              </a:spcBef>
            </a:pPr>
            <a:r>
              <a:rPr lang="en-US" sz="1400" dirty="0">
                <a:solidFill>
                  <a:srgbClr val="000000"/>
                </a:solidFill>
                <a:latin typeface="Comic Sans MS" panose="030F0702030302020204" pitchFamily="66" charset="0"/>
                <a:ea typeface="Carlito"/>
                <a:cs typeface="Carlito"/>
              </a:rPr>
              <a:t>A</a:t>
            </a:r>
            <a:r>
              <a:rPr lang="en-US" sz="1400" spc="-95"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strong</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emphasis</a:t>
            </a:r>
            <a:r>
              <a:rPr lang="en-US" sz="1400" spc="-95"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is</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placed</a:t>
            </a:r>
            <a:r>
              <a:rPr lang="en-US" sz="1400" spc="-95"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at</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this</a:t>
            </a:r>
            <a:r>
              <a:rPr lang="en-US" sz="1400" spc="-95"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stage</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on</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the</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acquisition</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of</a:t>
            </a:r>
            <a:r>
              <a:rPr lang="en-US" sz="1400" spc="-95"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language</a:t>
            </a:r>
            <a:r>
              <a:rPr lang="en-US" sz="1400" spc="-7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skills</a:t>
            </a:r>
            <a:r>
              <a:rPr lang="en-US" sz="1400" spc="-7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and</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personal</a:t>
            </a:r>
            <a:r>
              <a:rPr lang="en-US" sz="1400" spc="-95"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and</a:t>
            </a:r>
            <a:r>
              <a:rPr lang="en-US" sz="1400" spc="-7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social skills. All nursery pupils are able to access the</a:t>
            </a:r>
            <a:r>
              <a:rPr lang="en-US" sz="1400" spc="290"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curriculum for funded non-maintained nursery settings. Reception children access Curriculum for Wales.</a:t>
            </a:r>
            <a:r>
              <a:rPr lang="en-US" sz="1400" b="1" u="sng" dirty="0">
                <a:solidFill>
                  <a:srgbClr val="000000"/>
                </a:solidFill>
                <a:latin typeface="Comic Sans MS" panose="030F0702030302020204" pitchFamily="66" charset="0"/>
                <a:ea typeface="Carlito"/>
                <a:cs typeface="Carlito"/>
              </a:rPr>
              <a:t> </a:t>
            </a:r>
          </a:p>
          <a:p>
            <a:pPr marL="83466" algn="just">
              <a:spcBef>
                <a:spcPts val="722"/>
              </a:spcBef>
            </a:pPr>
            <a:r>
              <a:rPr lang="en-US" sz="1400" b="1" u="sng" dirty="0">
                <a:solidFill>
                  <a:srgbClr val="000000"/>
                </a:solidFill>
                <a:latin typeface="Comic Sans MS" panose="030F0702030302020204" pitchFamily="66" charset="0"/>
                <a:ea typeface="Carlito"/>
                <a:cs typeface="Carlito"/>
              </a:rPr>
              <a:t>Progression</a:t>
            </a:r>
            <a:r>
              <a:rPr lang="en-US" sz="1400" b="1" u="sng" spc="-43" dirty="0">
                <a:solidFill>
                  <a:srgbClr val="000000"/>
                </a:solidFill>
                <a:latin typeface="Comic Sans MS" panose="030F0702030302020204" pitchFamily="66" charset="0"/>
                <a:ea typeface="Carlito"/>
                <a:cs typeface="Carlito"/>
              </a:rPr>
              <a:t> </a:t>
            </a:r>
            <a:r>
              <a:rPr lang="en-US" sz="1400" b="1" u="sng" dirty="0">
                <a:solidFill>
                  <a:srgbClr val="000000"/>
                </a:solidFill>
                <a:latin typeface="Comic Sans MS" panose="030F0702030302020204" pitchFamily="66" charset="0"/>
                <a:ea typeface="Carlito"/>
                <a:cs typeface="Carlito"/>
              </a:rPr>
              <a:t>step</a:t>
            </a:r>
            <a:r>
              <a:rPr lang="en-US" sz="1400" b="1" u="sng" spc="-36" dirty="0">
                <a:solidFill>
                  <a:srgbClr val="000000"/>
                </a:solidFill>
                <a:latin typeface="Comic Sans MS" panose="030F0702030302020204" pitchFamily="66" charset="0"/>
                <a:ea typeface="Carlito"/>
                <a:cs typeface="Carlito"/>
              </a:rPr>
              <a:t> </a:t>
            </a:r>
            <a:r>
              <a:rPr lang="en-US" sz="1400" b="1" u="sng" dirty="0">
                <a:solidFill>
                  <a:srgbClr val="000000"/>
                </a:solidFill>
                <a:latin typeface="Comic Sans MS" panose="030F0702030302020204" pitchFamily="66" charset="0"/>
                <a:ea typeface="Carlito"/>
                <a:cs typeface="Carlito"/>
              </a:rPr>
              <a:t>2</a:t>
            </a:r>
            <a:r>
              <a:rPr lang="en-US" sz="1400" b="1" u="sng" spc="-29" dirty="0">
                <a:solidFill>
                  <a:srgbClr val="000000"/>
                </a:solidFill>
                <a:latin typeface="Comic Sans MS" panose="030F0702030302020204" pitchFamily="66" charset="0"/>
                <a:ea typeface="Carlito"/>
                <a:cs typeface="Carlito"/>
              </a:rPr>
              <a:t> </a:t>
            </a:r>
            <a:r>
              <a:rPr lang="en-US" sz="1400" b="1" u="sng" dirty="0">
                <a:solidFill>
                  <a:srgbClr val="000000"/>
                </a:solidFill>
                <a:latin typeface="Comic Sans MS" panose="030F0702030302020204" pitchFamily="66" charset="0"/>
                <a:ea typeface="Carlito"/>
                <a:cs typeface="Carlito"/>
              </a:rPr>
              <a:t>and</a:t>
            </a:r>
            <a:r>
              <a:rPr lang="en-US" sz="1400" b="1" u="sng" spc="-20" dirty="0">
                <a:solidFill>
                  <a:srgbClr val="000000"/>
                </a:solidFill>
                <a:latin typeface="Comic Sans MS" panose="030F0702030302020204" pitchFamily="66" charset="0"/>
                <a:ea typeface="Carlito"/>
                <a:cs typeface="Carlito"/>
              </a:rPr>
              <a:t> </a:t>
            </a:r>
            <a:r>
              <a:rPr lang="en-US" sz="1400" b="1" u="sng" spc="-72" dirty="0">
                <a:solidFill>
                  <a:srgbClr val="000000"/>
                </a:solidFill>
                <a:latin typeface="Comic Sans MS" panose="030F0702030302020204" pitchFamily="66" charset="0"/>
                <a:ea typeface="Carlito"/>
                <a:cs typeface="Carlito"/>
              </a:rPr>
              <a:t>3</a:t>
            </a:r>
            <a:endParaRPr lang="en-GB" sz="1400" dirty="0">
              <a:latin typeface="Comic Sans MS" panose="030F0702030302020204" pitchFamily="66" charset="0"/>
              <a:ea typeface="Carlito"/>
              <a:cs typeface="Carlito"/>
            </a:endParaRPr>
          </a:p>
          <a:p>
            <a:pPr marL="83466" marR="81632" algn="just"/>
            <a:r>
              <a:rPr lang="en-US" sz="1400" dirty="0">
                <a:solidFill>
                  <a:srgbClr val="000000"/>
                </a:solidFill>
                <a:latin typeface="Comic Sans MS" panose="030F0702030302020204" pitchFamily="66" charset="0"/>
                <a:ea typeface="Carlito"/>
                <a:cs typeface="Carlito"/>
              </a:rPr>
              <a:t>All subjects are taught through inquiries (topics) and literacy, numeracy and digital Competency skills are developed</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discreetly</a:t>
            </a:r>
            <a:r>
              <a:rPr lang="en-US" sz="1400" spc="-7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and</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through</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the</a:t>
            </a:r>
            <a:r>
              <a:rPr lang="en-US" sz="1400" spc="-7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inquiries.</a:t>
            </a:r>
            <a:r>
              <a:rPr lang="en-US" sz="1400" spc="-7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The</a:t>
            </a:r>
            <a:r>
              <a:rPr lang="en-US" sz="1400" spc="-7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development</a:t>
            </a:r>
            <a:r>
              <a:rPr lang="en-US" sz="1400" spc="-7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of</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ICT</a:t>
            </a:r>
            <a:r>
              <a:rPr lang="en-US" sz="1400" spc="-7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skills</a:t>
            </a:r>
            <a:r>
              <a:rPr lang="en-US" sz="1400" spc="-7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is</a:t>
            </a:r>
            <a:r>
              <a:rPr lang="en-US" sz="1400" spc="-87"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important,</a:t>
            </a:r>
            <a:r>
              <a:rPr lang="en-US" sz="1400" spc="-7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so</a:t>
            </a:r>
            <a:r>
              <a:rPr lang="en-US" sz="1400" spc="-7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pupils can use these skills effectively to support their learning across the curriculum.</a:t>
            </a:r>
            <a:endParaRPr lang="en-GB" sz="1400" dirty="0">
              <a:latin typeface="Comic Sans MS" panose="030F0702030302020204" pitchFamily="66" charset="0"/>
              <a:ea typeface="Carlito"/>
              <a:cs typeface="Carlito"/>
            </a:endParaRPr>
          </a:p>
          <a:p>
            <a:pPr marL="83466">
              <a:spcBef>
                <a:spcPts val="1935"/>
              </a:spcBef>
            </a:pPr>
            <a:r>
              <a:rPr lang="en-US" sz="1400" b="1" u="sng" dirty="0">
                <a:solidFill>
                  <a:srgbClr val="000000"/>
                </a:solidFill>
                <a:latin typeface="Comic Sans MS" panose="030F0702030302020204" pitchFamily="66" charset="0"/>
                <a:ea typeface="Carlito"/>
                <a:cs typeface="Carlito"/>
              </a:rPr>
              <a:t>Discrete</a:t>
            </a:r>
            <a:r>
              <a:rPr lang="en-US" sz="1400" b="1" u="sng" spc="-43" dirty="0">
                <a:solidFill>
                  <a:srgbClr val="000000"/>
                </a:solidFill>
                <a:latin typeface="Comic Sans MS" panose="030F0702030302020204" pitchFamily="66" charset="0"/>
                <a:ea typeface="Carlito"/>
                <a:cs typeface="Carlito"/>
              </a:rPr>
              <a:t> </a:t>
            </a:r>
            <a:r>
              <a:rPr lang="en-US" sz="1400" b="1" u="sng" spc="-16" dirty="0">
                <a:solidFill>
                  <a:srgbClr val="000000"/>
                </a:solidFill>
                <a:latin typeface="Comic Sans MS" panose="030F0702030302020204" pitchFamily="66" charset="0"/>
                <a:ea typeface="Carlito"/>
                <a:cs typeface="Carlito"/>
              </a:rPr>
              <a:t>teaching</a:t>
            </a:r>
            <a:endParaRPr lang="en-GB" sz="1400" dirty="0">
              <a:latin typeface="Comic Sans MS" panose="030F0702030302020204" pitchFamily="66" charset="0"/>
              <a:ea typeface="Carlito"/>
              <a:cs typeface="Carlito"/>
            </a:endParaRPr>
          </a:p>
          <a:p>
            <a:pPr marL="83466" algn="just"/>
            <a:r>
              <a:rPr lang="en-US" sz="1400" dirty="0">
                <a:solidFill>
                  <a:srgbClr val="000000"/>
                </a:solidFill>
                <a:latin typeface="Comic Sans MS" panose="030F0702030302020204" pitchFamily="66" charset="0"/>
                <a:ea typeface="Carlito"/>
                <a:cs typeface="Carlito"/>
              </a:rPr>
              <a:t>Discrete</a:t>
            </a:r>
            <a:r>
              <a:rPr lang="en-US" sz="1400" spc="-5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teaching</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is</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stand</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alone</a:t>
            </a:r>
            <a:r>
              <a:rPr lang="en-US" sz="1400" spc="-20"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learning</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or</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the</a:t>
            </a:r>
            <a:r>
              <a:rPr lang="en-US" sz="1400" spc="-20"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teaching</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of</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skills.</a:t>
            </a:r>
            <a:r>
              <a:rPr lang="en-US" sz="1400" spc="-43"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In</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our</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school</a:t>
            </a:r>
            <a:r>
              <a:rPr lang="en-US" sz="1400" spc="-20"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this</a:t>
            </a:r>
            <a:r>
              <a:rPr lang="en-US" sz="1400" spc="-20" dirty="0">
                <a:solidFill>
                  <a:srgbClr val="000000"/>
                </a:solidFill>
                <a:latin typeface="Comic Sans MS" panose="030F0702030302020204" pitchFamily="66" charset="0"/>
                <a:ea typeface="Carlito"/>
                <a:cs typeface="Carlito"/>
              </a:rPr>
              <a:t> </a:t>
            </a:r>
            <a:r>
              <a:rPr lang="en-US" sz="1400" spc="-36" dirty="0">
                <a:solidFill>
                  <a:srgbClr val="000000"/>
                </a:solidFill>
                <a:latin typeface="Comic Sans MS" panose="030F0702030302020204" pitchFamily="66" charset="0"/>
                <a:ea typeface="Carlito"/>
                <a:cs typeface="Carlito"/>
              </a:rPr>
              <a:t>is </a:t>
            </a:r>
            <a:r>
              <a:rPr lang="en-US" sz="1400" dirty="0">
                <a:solidFill>
                  <a:srgbClr val="000000"/>
                </a:solidFill>
                <a:latin typeface="Comic Sans MS" panose="030F0702030302020204" pitchFamily="66" charset="0"/>
                <a:ea typeface="Carlito"/>
                <a:cs typeface="Carlito"/>
              </a:rPr>
              <a:t>often</a:t>
            </a:r>
            <a:r>
              <a:rPr lang="en-US" sz="1400" spc="-7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the</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teaching</a:t>
            </a:r>
            <a:r>
              <a:rPr lang="en-US" sz="1400" spc="-43"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of</a:t>
            </a:r>
            <a:r>
              <a:rPr lang="en-US" sz="1400" spc="-5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the</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skills</a:t>
            </a:r>
            <a:r>
              <a:rPr lang="en-US" sz="1400" spc="-43"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of</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English</a:t>
            </a:r>
            <a:r>
              <a:rPr lang="en-US" sz="1400" spc="-43"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and</a:t>
            </a:r>
            <a:r>
              <a:rPr lang="en-US" sz="1400" spc="-36" dirty="0">
                <a:solidFill>
                  <a:srgbClr val="000000"/>
                </a:solidFill>
                <a:latin typeface="Comic Sans MS" panose="030F0702030302020204" pitchFamily="66" charset="0"/>
                <a:ea typeface="Carlito"/>
                <a:cs typeface="Carlito"/>
              </a:rPr>
              <a:t> </a:t>
            </a:r>
            <a:r>
              <a:rPr lang="en-US" sz="1400" dirty="0" err="1">
                <a:solidFill>
                  <a:srgbClr val="000000"/>
                </a:solidFill>
                <a:latin typeface="Comic Sans MS" panose="030F0702030302020204" pitchFamily="66" charset="0"/>
                <a:ea typeface="Carlito"/>
                <a:cs typeface="Carlito"/>
              </a:rPr>
              <a:t>Maths</a:t>
            </a:r>
            <a:r>
              <a:rPr lang="en-US" sz="1400" dirty="0">
                <a:solidFill>
                  <a:srgbClr val="000000"/>
                </a:solidFill>
                <a:latin typeface="Comic Sans MS" panose="030F0702030302020204" pitchFamily="66" charset="0"/>
                <a:ea typeface="Carlito"/>
                <a:cs typeface="Carlito"/>
              </a:rPr>
              <a:t>,</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Welsh</a:t>
            </a:r>
            <a:r>
              <a:rPr lang="en-US" sz="1400" spc="-43"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and</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an</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additional</a:t>
            </a:r>
            <a:r>
              <a:rPr lang="en-US" sz="1400" spc="-43"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language,</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RE,</a:t>
            </a:r>
            <a:r>
              <a:rPr lang="en-US" sz="1400" spc="-5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PE</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t>
            </a:r>
            <a:r>
              <a:rPr lang="en-US" sz="1400" spc="-29" dirty="0">
                <a:solidFill>
                  <a:srgbClr val="000000"/>
                </a:solidFill>
                <a:latin typeface="Comic Sans MS" panose="030F0702030302020204" pitchFamily="66" charset="0"/>
                <a:ea typeface="Carlito"/>
                <a:cs typeface="Carlito"/>
              </a:rPr>
              <a:t> </a:t>
            </a:r>
            <a:r>
              <a:rPr lang="en-US" sz="1400" spc="-36" dirty="0">
                <a:solidFill>
                  <a:srgbClr val="000000"/>
                </a:solidFill>
                <a:latin typeface="Comic Sans MS" panose="030F0702030302020204" pitchFamily="66" charset="0"/>
                <a:ea typeface="Carlito"/>
                <a:cs typeface="Carlito"/>
              </a:rPr>
              <a:t>ICT </a:t>
            </a:r>
            <a:r>
              <a:rPr lang="en-US" sz="1400" dirty="0">
                <a:solidFill>
                  <a:srgbClr val="000000"/>
                </a:solidFill>
                <a:latin typeface="Comic Sans MS" panose="030F0702030302020204" pitchFamily="66" charset="0"/>
                <a:ea typeface="Carlito"/>
                <a:cs typeface="Carlito"/>
              </a:rPr>
              <a:t>and</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any</a:t>
            </a:r>
            <a:r>
              <a:rPr lang="en-US" sz="1400" spc="-20"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aspect</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of</a:t>
            </a:r>
            <a:r>
              <a:rPr lang="en-US" sz="1400" spc="-20"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the</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curriculum</a:t>
            </a:r>
            <a:r>
              <a:rPr lang="en-US" sz="1400" spc="-1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at</a:t>
            </a:r>
            <a:r>
              <a:rPr lang="en-US" sz="1400" spc="-2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the</a:t>
            </a:r>
            <a:r>
              <a:rPr lang="en-US" sz="1400" spc="-36"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teacher’s</a:t>
            </a:r>
            <a:r>
              <a:rPr lang="en-US" sz="1400" spc="-16" dirty="0">
                <a:solidFill>
                  <a:srgbClr val="000000"/>
                </a:solidFill>
                <a:latin typeface="Comic Sans MS" panose="030F0702030302020204" pitchFamily="66" charset="0"/>
                <a:ea typeface="Carlito"/>
                <a:cs typeface="Carlito"/>
              </a:rPr>
              <a:t> discretion.</a:t>
            </a:r>
            <a:endParaRPr lang="en-GB" sz="1400" dirty="0">
              <a:latin typeface="Comic Sans MS" panose="030F0702030302020204" pitchFamily="66" charset="0"/>
              <a:ea typeface="Carlito"/>
              <a:cs typeface="Carlito"/>
            </a:endParaRPr>
          </a:p>
          <a:p>
            <a:pPr>
              <a:spcBef>
                <a:spcPts val="7"/>
              </a:spcBef>
            </a:pPr>
            <a:r>
              <a:rPr lang="en-US" sz="1400" dirty="0">
                <a:solidFill>
                  <a:srgbClr val="000000"/>
                </a:solidFill>
                <a:latin typeface="Comic Sans MS" panose="030F0702030302020204" pitchFamily="66" charset="0"/>
                <a:ea typeface="Carlito"/>
                <a:cs typeface="Carlito"/>
              </a:rPr>
              <a:t> </a:t>
            </a:r>
            <a:endParaRPr lang="en-GB" sz="1400" dirty="0">
              <a:latin typeface="Comic Sans MS" panose="030F0702030302020204" pitchFamily="66" charset="0"/>
              <a:ea typeface="Carlito"/>
              <a:cs typeface="Carlito"/>
            </a:endParaRPr>
          </a:p>
          <a:p>
            <a:pPr marL="83466" algn="just"/>
            <a:r>
              <a:rPr lang="en-US" sz="1400" b="1" u="sng" dirty="0">
                <a:solidFill>
                  <a:srgbClr val="000000"/>
                </a:solidFill>
                <a:latin typeface="Comic Sans MS" panose="030F0702030302020204" pitchFamily="66" charset="0"/>
                <a:ea typeface="Carlito"/>
                <a:cs typeface="Carlito"/>
              </a:rPr>
              <a:t>Inquiry</a:t>
            </a:r>
            <a:r>
              <a:rPr lang="en-US" sz="1400" b="1" u="sng" spc="-43" dirty="0">
                <a:solidFill>
                  <a:srgbClr val="000000"/>
                </a:solidFill>
                <a:latin typeface="Comic Sans MS" panose="030F0702030302020204" pitchFamily="66" charset="0"/>
                <a:ea typeface="Carlito"/>
                <a:cs typeface="Carlito"/>
              </a:rPr>
              <a:t> </a:t>
            </a:r>
            <a:r>
              <a:rPr lang="en-US" sz="1400" b="1" u="sng" dirty="0">
                <a:solidFill>
                  <a:srgbClr val="000000"/>
                </a:solidFill>
                <a:latin typeface="Comic Sans MS" panose="030F0702030302020204" pitchFamily="66" charset="0"/>
                <a:ea typeface="Carlito"/>
                <a:cs typeface="Carlito"/>
              </a:rPr>
              <a:t>Based</a:t>
            </a:r>
            <a:r>
              <a:rPr lang="en-US" sz="1400" b="1" u="sng" spc="-29" dirty="0">
                <a:solidFill>
                  <a:srgbClr val="000000"/>
                </a:solidFill>
                <a:latin typeface="Comic Sans MS" panose="030F0702030302020204" pitchFamily="66" charset="0"/>
                <a:ea typeface="Carlito"/>
                <a:cs typeface="Carlito"/>
              </a:rPr>
              <a:t> </a:t>
            </a:r>
            <a:r>
              <a:rPr lang="en-US" sz="1400" b="1" u="sng" spc="-16" dirty="0">
                <a:solidFill>
                  <a:srgbClr val="000000"/>
                </a:solidFill>
                <a:latin typeface="Comic Sans MS" panose="030F0702030302020204" pitchFamily="66" charset="0"/>
                <a:ea typeface="Carlito"/>
                <a:cs typeface="Carlito"/>
              </a:rPr>
              <a:t>Learning</a:t>
            </a:r>
            <a:endParaRPr lang="en-GB" sz="1400" dirty="0">
              <a:latin typeface="Comic Sans MS" panose="030F0702030302020204" pitchFamily="66" charset="0"/>
              <a:ea typeface="Carlito"/>
              <a:cs typeface="Carlito"/>
            </a:endParaRPr>
          </a:p>
          <a:p>
            <a:pPr marL="83466" marR="81632" algn="just"/>
            <a:r>
              <a:rPr lang="en-US" sz="1400" dirty="0">
                <a:solidFill>
                  <a:srgbClr val="000000"/>
                </a:solidFill>
                <a:latin typeface="Comic Sans MS" panose="030F0702030302020204" pitchFamily="66" charset="0"/>
                <a:ea typeface="Carlito"/>
                <a:cs typeface="Carlito"/>
              </a:rPr>
              <a:t>Inquiry</a:t>
            </a:r>
            <a:r>
              <a:rPr lang="en-US" sz="1400" spc="-5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based</a:t>
            </a:r>
            <a:r>
              <a:rPr lang="en-US" sz="1400" spc="-5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learning</a:t>
            </a:r>
            <a:r>
              <a:rPr lang="en-US" sz="1400" spc="-5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is</a:t>
            </a:r>
            <a:r>
              <a:rPr lang="en-US" sz="1400" spc="-7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a:t>
            </a:r>
            <a:r>
              <a:rPr lang="en-US" sz="1400" spc="-7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mixture</a:t>
            </a:r>
            <a:r>
              <a:rPr lang="en-US" sz="1400" spc="-64"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of</a:t>
            </a:r>
            <a:r>
              <a:rPr lang="en-US" sz="1400" spc="-5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directed,</a:t>
            </a:r>
            <a:r>
              <a:rPr lang="en-US" sz="1400" spc="-5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facilitated</a:t>
            </a:r>
            <a:r>
              <a:rPr lang="en-US" sz="1400" spc="-5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and</a:t>
            </a:r>
            <a:r>
              <a:rPr lang="en-US" sz="1400" spc="-5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independent</a:t>
            </a:r>
            <a:r>
              <a:rPr lang="en-US" sz="1400" spc="-5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learning</a:t>
            </a:r>
            <a:r>
              <a:rPr lang="en-US" sz="1400" spc="-5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that</a:t>
            </a:r>
            <a:r>
              <a:rPr lang="en-US" sz="1400" spc="-59"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starts</a:t>
            </a:r>
            <a:r>
              <a:rPr lang="en-US" sz="1400" spc="-72" dirty="0">
                <a:solidFill>
                  <a:srgbClr val="000000"/>
                </a:solidFill>
                <a:latin typeface="Comic Sans MS" panose="030F0702030302020204" pitchFamily="66" charset="0"/>
                <a:ea typeface="Carlito"/>
                <a:cs typeface="Carlito"/>
              </a:rPr>
              <a:t> </a:t>
            </a:r>
            <a:r>
              <a:rPr lang="en-US" sz="1400" dirty="0">
                <a:solidFill>
                  <a:srgbClr val="000000"/>
                </a:solidFill>
                <a:latin typeface="Comic Sans MS" panose="030F0702030302020204" pitchFamily="66" charset="0"/>
                <a:ea typeface="Carlito"/>
                <a:cs typeface="Carlito"/>
              </a:rPr>
              <a:t>with a question or statement. This question or statement takes the learner on a learning journey that can be part directed by the teacher and part self-directed by the learner.</a:t>
            </a:r>
            <a:endParaRPr lang="en-GB" sz="1400" dirty="0">
              <a:latin typeface="Comic Sans MS" panose="030F0702030302020204" pitchFamily="66" charset="0"/>
              <a:ea typeface="Carlito"/>
              <a:cs typeface="Carlito"/>
            </a:endParaRPr>
          </a:p>
          <a:p>
            <a:pPr marL="83466" marR="80716" algn="just"/>
            <a:endParaRPr lang="en-US" sz="1400" dirty="0">
              <a:solidFill>
                <a:srgbClr val="000000"/>
              </a:solidFill>
              <a:latin typeface="Comic Sans MS" panose="030F0702030302020204" pitchFamily="66" charset="0"/>
              <a:ea typeface="Carlito"/>
              <a:cs typeface="Carlito"/>
            </a:endParaRPr>
          </a:p>
          <a:p>
            <a:pPr marL="83466" marR="80716" algn="just"/>
            <a:endParaRPr lang="en-US" sz="1589" dirty="0">
              <a:solidFill>
                <a:srgbClr val="000000"/>
              </a:solidFill>
              <a:latin typeface="Comic Sans MS" panose="030F0702030302020204" pitchFamily="66" charset="0"/>
              <a:ea typeface="Carlito"/>
              <a:cs typeface="Carlito"/>
            </a:endParaRPr>
          </a:p>
          <a:p>
            <a:pPr marL="83466" marR="80716" algn="just"/>
            <a:endParaRPr lang="en-GB" sz="1589" dirty="0">
              <a:latin typeface="Comic Sans MS" panose="030F0702030302020204" pitchFamily="66" charset="0"/>
              <a:ea typeface="Carlito"/>
              <a:cs typeface="Carlito"/>
            </a:endParaRPr>
          </a:p>
        </p:txBody>
      </p:sp>
      <p:sp>
        <p:nvSpPr>
          <p:cNvPr id="5" name="TextBox 4">
            <a:extLst>
              <a:ext uri="{FF2B5EF4-FFF2-40B4-BE49-F238E27FC236}">
                <a16:creationId xmlns:a16="http://schemas.microsoft.com/office/drawing/2014/main" id="{A43E9D5E-CBAE-4632-A7E0-19A2E3CD274A}"/>
              </a:ext>
            </a:extLst>
          </p:cNvPr>
          <p:cNvSpPr txBox="1"/>
          <p:nvPr/>
        </p:nvSpPr>
        <p:spPr>
          <a:xfrm>
            <a:off x="647699" y="440270"/>
            <a:ext cx="5346701" cy="400110"/>
          </a:xfrm>
          <a:prstGeom prst="rect">
            <a:avLst/>
          </a:prstGeom>
          <a:noFill/>
        </p:spPr>
        <p:txBody>
          <a:bodyPr wrap="square" rtlCol="0">
            <a:spAutoFit/>
          </a:bodyPr>
          <a:lstStyle/>
          <a:p>
            <a:pPr algn="ctr"/>
            <a:r>
              <a:rPr lang="en-GB" sz="2000" u="sng" dirty="0">
                <a:latin typeface="Comic Sans MS" panose="030F0702030302020204" pitchFamily="66" charset="0"/>
              </a:rPr>
              <a:t>Learning and the Curriculum</a:t>
            </a:r>
          </a:p>
        </p:txBody>
      </p:sp>
      <p:pic>
        <p:nvPicPr>
          <p:cNvPr id="6" name="Picture 2" descr="Image preview">
            <a:extLst>
              <a:ext uri="{FF2B5EF4-FFF2-40B4-BE49-F238E27FC236}">
                <a16:creationId xmlns:a16="http://schemas.microsoft.com/office/drawing/2014/main" id="{47257535-78C8-4144-84FE-D09A95FB07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7" b="9762"/>
          <a:stretch/>
        </p:blipFill>
        <p:spPr bwMode="auto">
          <a:xfrm>
            <a:off x="479274" y="7759699"/>
            <a:ext cx="1795748" cy="15709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attachments.office.net/owa/Sion.Howells%40bodringalltprimary.rctcbc.cymru/service.svc/s/GetAttachmentThumbnail?id=AAMkADI0ZjFiZjJjLWM5N2EtNGZjOS1hYjhkLWQwY2EyM2YxN2YwNQBGAAAAAAAopvRCuPglRrPdUu6i8KshBwCWpoNabx9jSKqAi0l0EsamAAAAAAENAACWpoNabx9jSKqAi0l0EsamAAfyW8EhAAABEgAQADgj1DOGTQtAo6PYJipw55M%3D&amp;thumbnailType=2&amp;token=eyJhbGciOiJSUzI1NiIsImtpZCI6IkZBRDY1NDI2MkM2QUYyOTYxQUExRThDQUI3OEZGMUIyNzBFNzA3RTkiLCJ0eXAiOiJKV1QiLCJ4NXQiOiItdFpVSml4cThwWWFvZWpLdDRfeHNuRG5CLWsifQ.eyJvcmlnaW4iOiJodHRwczovL291dGxvb2sub2ZmaWNlLmNvbSIsInVjIjoiZGQ0YjRiYTM5ZmUyNGEyNjhlMDE0ZjlhY2E0NTM5MGU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2NTg0NDE1NzMsImV4cCI6MTY1ODQ0MjE3MywiaXNzIjoiMDAwMDAwMDItMDAwMC0wZmYxLWNlMDAtMDAwMDAwMDAwMDAwQDRmM2YwZTUyLWI3MzQtNDE2NC05NDA5LTFiNjAxZDE0Nzk5MyIsImF1ZCI6IjAwMDAwMDAyLTAwMDAtMGZmMS1jZTAwLTAwMDAwMDAwMDAwMC9hdHRhY2htZW50cy5vZmZpY2UubmV0QDRmM2YwZTUyLWI3MzQtNDE2NC05NDA5LTFiNjAxZDE0Nzk5MyIsImhhcHAiOiJvd2EifQ.bHqW26l6W-RER2z8U97rMOpAOL_Ku_ePFq_eaizDmw5YdL3Ehn1eCldiFn7oD3-ODWZjIHWcVqIZ6an2PEltZOvhU4BcRK04mXmk3HbEt-L0una7GwuKPQB_bIV7_YlnkvwgenN2Tdj-V41IPEJfhU3La6Klc0N4hZoxj8ZyT7TtxHzc59CRDe1esgMkdHbZzfdy4P4U2XKdk6kVkiczCx80FJhHkdu9iX791O5PFk8X1osN3Xw1Yx6_TYR3H426Ihbzz8VdKkLE63oH_z3e4mRWiYoMJf7S1HJTfVlGHhKsr_HiNmNfvcpVa2rUFqunoDm-30pAskUyyEf9_hZwmA&amp;X-OWA-CANARY=bl1O3-BgzkaJ6qOK6_GBMKAa-cpma9oYDK09XitQsXqItl838WMETBZ5Qw8glmoD0lPDlOLDeV8.&amp;owa=outlook.office.com&amp;scriptVer=20220715009.08&amp;animation=true">
            <a:extLst>
              <a:ext uri="{FF2B5EF4-FFF2-40B4-BE49-F238E27FC236}">
                <a16:creationId xmlns:a16="http://schemas.microsoft.com/office/drawing/2014/main" id="{51E74B47-F80B-4362-ADDE-93C5C832C7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2208" y="7759699"/>
            <a:ext cx="1944704" cy="157881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attachments.office.net/owa/Sion.Howells%40bodringalltprimary.rctcbc.cymru/service.svc/s/GetAttachmentThumbnail?id=AAMkADI0ZjFiZjJjLWM5N2EtNGZjOS1hYjhkLWQwY2EyM2YxN2YwNQBGAAAAAAAopvRCuPglRrPdUu6i8KshBwCWpoNabx9jSKqAi0l0EsamAAmYGGbxAACWpoNabx9jSKqAi0l0EsamAAmYGGsEAAABEgAQAKLwRhUR%2BWZMtrs%2FVyffYLY%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Q2MTcsImV4cCI6MTcxODU2NDkxNywiaXNzIjoiMDAwMDAwMDItMDAwMC0wZmYxLWNlMDAtMDAwMDAwMDAwMDAwQDRmM2YwZTUyLWI3MzQtNDE2NC05NDA5LTFiNjAxZDE0Nzk5MyIsImF1ZCI6IjAwMDAwMDAyLTAwMDAtMGZmMS1jZTAwLTAwMDAwMDAwMDAwMC9hdHRhY2htZW50cy5vZmZpY2UubmV0QDRmM2YwZTUyLWI3MzQtNDE2NC05NDA5LTFiNjAxZDE0Nzk5MyIsImhhcHAiOiJvd2EifQ.JSK32uo8k6miKBN5VPuWnNM_bijRlL8-8cwhIFvHf_l5lrpHcbbAOZmDsyC3lMRjZ_w4s1SYaFv5KW4w-rP5iB04MB2sxo0rMQQl_xlv8cZFSd3kMPX0TNw4UODhzEBeaHVQTR9vIDyj4RPMocqdjYu6npIu1rWuvRFLxVscO2WsmtmjRy0Q9uSbjuADpUeU6oclusluhfz6gJFaOWbI0TNHi1LWOeAHngaISyRE4tHdGuOYFVkQ6Cw-w73OFsQyOyb_eiBq5kgE1cdPBr7T5W5X3At_-G5eruNoZ75Ekv7LroX7zLX0MAGeuuy00IeAgxXCloLWneKSHZUZaFs6bQ&amp;X-OWA-CANARY=bdvoV0xvMg4AAAAAAAAAADCqdw43jtwYVIcToKLmzyxEbGDQrBRaY1V_Qh-GGbPTWItRIcDRG9M.&amp;owa=outlook.office.com&amp;scriptVer=20240531006.12&amp;clientId=2BFF40004D1D4D858D6F00199261DA33&amp;animation=true">
            <a:extLst>
              <a:ext uri="{FF2B5EF4-FFF2-40B4-BE49-F238E27FC236}">
                <a16:creationId xmlns:a16="http://schemas.microsoft.com/office/drawing/2014/main" id="{C40F0BCC-7B5E-407B-88C6-8095902461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3979" y="7767552"/>
            <a:ext cx="2010043" cy="1570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9964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95892ED8-4E90-4CBF-9EE5-4C5E2F3BF000}"/>
              </a:ext>
            </a:extLst>
          </p:cNvPr>
          <p:cNvSpPr txBox="1"/>
          <p:nvPr/>
        </p:nvSpPr>
        <p:spPr>
          <a:xfrm>
            <a:off x="279401" y="1192176"/>
            <a:ext cx="6197600" cy="4401205"/>
          </a:xfrm>
          <a:prstGeom prst="rect">
            <a:avLst/>
          </a:prstGeom>
          <a:noFill/>
          <a:ln w="38100">
            <a:solidFill>
              <a:schemeClr val="tx1"/>
            </a:solidFill>
          </a:ln>
        </p:spPr>
        <p:txBody>
          <a:bodyPr wrap="square" rtlCol="0">
            <a:spAutoFit/>
          </a:bodyPr>
          <a:lstStyle/>
          <a:p>
            <a:pPr algn="just"/>
            <a:r>
              <a:rPr lang="en-GB" sz="1400" dirty="0">
                <a:latin typeface="Comic Sans MS" panose="030F0702030302020204" pitchFamily="66" charset="0"/>
              </a:rPr>
              <a:t>We are working towards our ‘Healthy Schools’ accreditation. In progression steps 1,2 and 3 we provide our children with a daily healthy snacks and we ask families to support this by paying £1 per week. Children in Nursery, Reception, Year 1 and Year 2 will receive free milk during snack time. Any left over milk is given to the children to take home at the end of the day.  Snacks are also offered to pupils in </a:t>
            </a:r>
            <a:r>
              <a:rPr lang="en-GB" sz="1400" dirty="0" err="1">
                <a:latin typeface="Comic Sans MS" panose="030F0702030302020204" pitchFamily="66" charset="0"/>
              </a:rPr>
              <a:t>Dosbarth</a:t>
            </a:r>
            <a:r>
              <a:rPr lang="en-GB" sz="1400" dirty="0">
                <a:latin typeface="Comic Sans MS" panose="030F0702030302020204" pitchFamily="66" charset="0"/>
              </a:rPr>
              <a:t> </a:t>
            </a:r>
            <a:r>
              <a:rPr lang="en-GB" sz="1400" dirty="0" err="1">
                <a:latin typeface="Comic Sans MS" panose="030F0702030302020204" pitchFamily="66" charset="0"/>
              </a:rPr>
              <a:t>Gwdihw</a:t>
            </a:r>
            <a:r>
              <a:rPr lang="en-GB" sz="1400" dirty="0">
                <a:latin typeface="Comic Sans MS" panose="030F0702030302020204" pitchFamily="66" charset="0"/>
              </a:rPr>
              <a:t>, </a:t>
            </a:r>
            <a:r>
              <a:rPr lang="en-GB" sz="1400" dirty="0" err="1">
                <a:latin typeface="Comic Sans MS" panose="030F0702030302020204" pitchFamily="66" charset="0"/>
              </a:rPr>
              <a:t>Wiwer</a:t>
            </a:r>
            <a:r>
              <a:rPr lang="en-GB" sz="1400" dirty="0">
                <a:latin typeface="Comic Sans MS" panose="030F0702030302020204" pitchFamily="66" charset="0"/>
              </a:rPr>
              <a:t> and </a:t>
            </a:r>
            <a:r>
              <a:rPr lang="en-GB" sz="1400" dirty="0" err="1">
                <a:latin typeface="Comic Sans MS" panose="030F0702030302020204" pitchFamily="66" charset="0"/>
              </a:rPr>
              <a:t>Llwynog</a:t>
            </a:r>
            <a:r>
              <a:rPr lang="en-GB" sz="1400" dirty="0">
                <a:latin typeface="Comic Sans MS" panose="030F0702030302020204" pitchFamily="66" charset="0"/>
              </a:rPr>
              <a:t>.  They also can donate £1 per week towards fruit snacks.  </a:t>
            </a:r>
          </a:p>
          <a:p>
            <a:pPr algn="just"/>
            <a:endParaRPr lang="en-GB" sz="1400" dirty="0">
              <a:latin typeface="Comic Sans MS" panose="030F0702030302020204" pitchFamily="66" charset="0"/>
            </a:endParaRPr>
          </a:p>
          <a:p>
            <a:pPr algn="just"/>
            <a:r>
              <a:rPr lang="en-GB" sz="1400" dirty="0">
                <a:latin typeface="Comic Sans MS" panose="030F0702030302020204" pitchFamily="66" charset="0"/>
              </a:rPr>
              <a:t>Pupils are encouraged to bring healthy snacks to school. As we are a healthy school we ask that no chocolates, sweets or crisps are eaten during break times. Fizzy drinks are also not permitted. Research has shown that children’s concentration is improved if they drink water regularly. Therefore, we encourage pupils to bring bottles to school so that they can be filled.</a:t>
            </a:r>
          </a:p>
          <a:p>
            <a:pPr algn="just"/>
            <a:endParaRPr lang="en-GB" sz="1400" dirty="0">
              <a:latin typeface="Comic Sans MS" panose="030F0702030302020204" pitchFamily="66" charset="0"/>
            </a:endParaRPr>
          </a:p>
          <a:p>
            <a:pPr algn="just"/>
            <a:r>
              <a:rPr lang="en-GB" sz="1400" dirty="0">
                <a:latin typeface="Comic Sans MS" panose="030F0702030302020204" pitchFamily="66" charset="0"/>
              </a:rPr>
              <a:t>At our school there is a full programme of extra-curricular activities and pupils are encouraged to participate in this important part of school life. The aim is to build confidence by allowing pupils to have new experiences and also to take on leadership roles.</a:t>
            </a:r>
          </a:p>
        </p:txBody>
      </p:sp>
      <p:graphicFrame>
        <p:nvGraphicFramePr>
          <p:cNvPr id="19" name="Table 18">
            <a:extLst>
              <a:ext uri="{FF2B5EF4-FFF2-40B4-BE49-F238E27FC236}">
                <a16:creationId xmlns:a16="http://schemas.microsoft.com/office/drawing/2014/main" id="{D5643539-59AC-455D-90C9-82E06B9905DD}"/>
              </a:ext>
            </a:extLst>
          </p:cNvPr>
          <p:cNvGraphicFramePr>
            <a:graphicFrameLocks noGrp="1"/>
          </p:cNvGraphicFramePr>
          <p:nvPr>
            <p:extLst>
              <p:ext uri="{D42A27DB-BD31-4B8C-83A1-F6EECF244321}">
                <p14:modId xmlns:p14="http://schemas.microsoft.com/office/powerpoint/2010/main" val="3510487673"/>
              </p:ext>
            </p:extLst>
          </p:nvPr>
        </p:nvGraphicFramePr>
        <p:xfrm>
          <a:off x="279400" y="6117946"/>
          <a:ext cx="6197601" cy="2819026"/>
        </p:xfrm>
        <a:graphic>
          <a:graphicData uri="http://schemas.openxmlformats.org/drawingml/2006/table">
            <a:tbl>
              <a:tblPr firstRow="1" bandRow="1">
                <a:tableStyleId>{5C22544A-7EE6-4342-B048-85BDC9FD1C3A}</a:tableStyleId>
              </a:tblPr>
              <a:tblGrid>
                <a:gridCol w="1239520">
                  <a:extLst>
                    <a:ext uri="{9D8B030D-6E8A-4147-A177-3AD203B41FA5}">
                      <a16:colId xmlns:a16="http://schemas.microsoft.com/office/drawing/2014/main" val="1914311671"/>
                    </a:ext>
                  </a:extLst>
                </a:gridCol>
                <a:gridCol w="955204">
                  <a:extLst>
                    <a:ext uri="{9D8B030D-6E8A-4147-A177-3AD203B41FA5}">
                      <a16:colId xmlns:a16="http://schemas.microsoft.com/office/drawing/2014/main" val="2321327289"/>
                    </a:ext>
                  </a:extLst>
                </a:gridCol>
                <a:gridCol w="1197122">
                  <a:extLst>
                    <a:ext uri="{9D8B030D-6E8A-4147-A177-3AD203B41FA5}">
                      <a16:colId xmlns:a16="http://schemas.microsoft.com/office/drawing/2014/main" val="4027523567"/>
                    </a:ext>
                  </a:extLst>
                </a:gridCol>
                <a:gridCol w="1197122">
                  <a:extLst>
                    <a:ext uri="{9D8B030D-6E8A-4147-A177-3AD203B41FA5}">
                      <a16:colId xmlns:a16="http://schemas.microsoft.com/office/drawing/2014/main" val="1836567045"/>
                    </a:ext>
                  </a:extLst>
                </a:gridCol>
                <a:gridCol w="1608633">
                  <a:extLst>
                    <a:ext uri="{9D8B030D-6E8A-4147-A177-3AD203B41FA5}">
                      <a16:colId xmlns:a16="http://schemas.microsoft.com/office/drawing/2014/main" val="2585424211"/>
                    </a:ext>
                  </a:extLst>
                </a:gridCol>
              </a:tblGrid>
              <a:tr h="682288">
                <a:tc>
                  <a:txBody>
                    <a:bodyPr/>
                    <a:lstStyle/>
                    <a:p>
                      <a:r>
                        <a:rPr lang="en-GB" sz="1400" b="0" dirty="0">
                          <a:solidFill>
                            <a:schemeClr val="tx1"/>
                          </a:solidFill>
                          <a:latin typeface="Comic Sans MS" panose="030F0702030302020204" pitchFamily="66" charset="0"/>
                        </a:rPr>
                        <a:t>Cambrian </a:t>
                      </a:r>
                      <a:r>
                        <a:rPr lang="en-GB" sz="1400" b="0" dirty="0" err="1">
                          <a:solidFill>
                            <a:schemeClr val="tx1"/>
                          </a:solidFill>
                          <a:latin typeface="Comic Sans MS" panose="030F0702030302020204" pitchFamily="66" charset="0"/>
                        </a:rPr>
                        <a:t>Multisports</a:t>
                      </a:r>
                      <a:r>
                        <a:rPr lang="en-GB" sz="1400" b="0" dirty="0">
                          <a:solidFill>
                            <a:schemeClr val="tx1"/>
                          </a:solidFill>
                          <a:latin typeface="Comic Sans MS" panose="030F0702030302020204" pitchFamily="66" charset="0"/>
                        </a:rPr>
                        <a:t> Club Y2 -6 </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Cricket</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Rugby</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Breakfast Club</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Big </a:t>
                      </a:r>
                      <a:r>
                        <a:rPr lang="en-GB" sz="1400" b="0" dirty="0" err="1">
                          <a:solidFill>
                            <a:schemeClr val="tx1"/>
                          </a:solidFill>
                          <a:latin typeface="Comic Sans MS" panose="030F0702030302020204" pitchFamily="66" charset="0"/>
                        </a:rPr>
                        <a:t>Bocs</a:t>
                      </a:r>
                      <a:r>
                        <a:rPr lang="en-GB" sz="1400" b="0" dirty="0">
                          <a:solidFill>
                            <a:schemeClr val="tx1"/>
                          </a:solidFill>
                          <a:latin typeface="Comic Sans MS" panose="030F0702030302020204" pitchFamily="66" charset="0"/>
                        </a:rPr>
                        <a:t> </a:t>
                      </a:r>
                      <a:r>
                        <a:rPr lang="en-GB" sz="1400" b="0" dirty="0" err="1">
                          <a:solidFill>
                            <a:schemeClr val="tx1"/>
                          </a:solidFill>
                          <a:latin typeface="Comic Sans MS" panose="030F0702030302020204" pitchFamily="66" charset="0"/>
                        </a:rPr>
                        <a:t>Bwyd</a:t>
                      </a:r>
                      <a:endParaRPr lang="en-GB" sz="1400" b="0" dirty="0">
                        <a:solidFill>
                          <a:schemeClr val="tx1"/>
                        </a:solidFill>
                        <a:latin typeface="Comic Sans MS" panose="030F0702030302020204" pitchFamily="66" charset="0"/>
                      </a:endParaRP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43360224"/>
                  </a:ext>
                </a:extLst>
              </a:tr>
              <a:tr h="682288">
                <a:tc>
                  <a:txBody>
                    <a:bodyPr/>
                    <a:lstStyle/>
                    <a:p>
                      <a:r>
                        <a:rPr lang="en-GB" sz="1400" b="0" dirty="0">
                          <a:solidFill>
                            <a:schemeClr val="tx1"/>
                          </a:solidFill>
                          <a:latin typeface="Comic Sans MS" panose="030F0702030302020204" pitchFamily="66" charset="0"/>
                        </a:rPr>
                        <a:t>Fun Club Y1+2</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Golf</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Football</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Coding Club</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Cluster Sports</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10207480"/>
                  </a:ext>
                </a:extLst>
              </a:tr>
              <a:tr h="682288">
                <a:tc>
                  <a:txBody>
                    <a:bodyPr/>
                    <a:lstStyle/>
                    <a:p>
                      <a:r>
                        <a:rPr lang="en-GB" sz="1200" b="0" dirty="0">
                          <a:solidFill>
                            <a:schemeClr val="tx1"/>
                          </a:solidFill>
                          <a:latin typeface="Comic Sans MS" panose="030F0702030302020204" pitchFamily="66" charset="0"/>
                        </a:rPr>
                        <a:t>Residentials</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Dance</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Swimming</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err="1">
                          <a:solidFill>
                            <a:schemeClr val="tx1"/>
                          </a:solidFill>
                          <a:latin typeface="Comic Sans MS" panose="030F0702030302020204" pitchFamily="66" charset="0"/>
                        </a:rPr>
                        <a:t>Senedd</a:t>
                      </a:r>
                      <a:endParaRPr lang="en-GB" sz="1400" b="0" dirty="0">
                        <a:solidFill>
                          <a:schemeClr val="tx1"/>
                        </a:solidFill>
                        <a:latin typeface="Comic Sans MS" panose="030F0702030302020204" pitchFamily="66" charset="0"/>
                      </a:endParaRP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Choirs – School and </a:t>
                      </a:r>
                      <a:r>
                        <a:rPr lang="en-GB" sz="1400" b="0" dirty="0" err="1">
                          <a:solidFill>
                            <a:schemeClr val="tx1"/>
                          </a:solidFill>
                          <a:latin typeface="Comic Sans MS" panose="030F0702030302020204" pitchFamily="66" charset="0"/>
                        </a:rPr>
                        <a:t>Côr</a:t>
                      </a:r>
                      <a:r>
                        <a:rPr lang="en-GB" sz="1400" b="0" dirty="0">
                          <a:solidFill>
                            <a:schemeClr val="tx1"/>
                          </a:solidFill>
                          <a:latin typeface="Comic Sans MS" panose="030F0702030302020204" pitchFamily="66" charset="0"/>
                        </a:rPr>
                        <a:t> </a:t>
                      </a:r>
                      <a:r>
                        <a:rPr lang="en-GB" sz="1400" b="0" dirty="0" err="1">
                          <a:solidFill>
                            <a:schemeClr val="tx1"/>
                          </a:solidFill>
                          <a:latin typeface="Comic Sans MS" panose="030F0702030302020204" pitchFamily="66" charset="0"/>
                        </a:rPr>
                        <a:t>Clwster</a:t>
                      </a:r>
                      <a:r>
                        <a:rPr lang="en-GB" sz="1400" b="0" dirty="0">
                          <a:solidFill>
                            <a:schemeClr val="tx1"/>
                          </a:solidFill>
                          <a:latin typeface="Comic Sans MS" panose="030F0702030302020204" pitchFamily="66" charset="0"/>
                        </a:rPr>
                        <a:t> </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3130418"/>
                  </a:ext>
                </a:extLst>
              </a:tr>
              <a:tr h="682288">
                <a:tc>
                  <a:txBody>
                    <a:bodyPr/>
                    <a:lstStyle/>
                    <a:p>
                      <a:r>
                        <a:rPr lang="en-GB" sz="1400" b="0" dirty="0" err="1">
                          <a:solidFill>
                            <a:schemeClr val="tx1"/>
                          </a:solidFill>
                          <a:latin typeface="Comic Sans MS" panose="030F0702030302020204" pitchFamily="66" charset="0"/>
                        </a:rPr>
                        <a:t>Pantomine</a:t>
                      </a:r>
                      <a:endParaRPr lang="en-GB" sz="1400" b="0" dirty="0">
                        <a:solidFill>
                          <a:schemeClr val="tx1"/>
                        </a:solidFill>
                        <a:latin typeface="Comic Sans MS" panose="030F0702030302020204" pitchFamily="66" charset="0"/>
                      </a:endParaRP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Trips</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Visits</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Walks</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400" b="0" dirty="0">
                          <a:solidFill>
                            <a:schemeClr val="tx1"/>
                          </a:solidFill>
                          <a:latin typeface="Comic Sans MS" panose="030F0702030302020204" pitchFamily="66" charset="0"/>
                        </a:rPr>
                        <a:t>Performances</a:t>
                      </a:r>
                    </a:p>
                  </a:txBody>
                  <a:tcPr marL="132080" marR="132080" marT="66041" marB="660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4796065"/>
                  </a:ext>
                </a:extLst>
              </a:tr>
            </a:tbl>
          </a:graphicData>
        </a:graphic>
      </p:graphicFrame>
      <p:sp>
        <p:nvSpPr>
          <p:cNvPr id="2" name="Rectangle 1">
            <a:extLst>
              <a:ext uri="{FF2B5EF4-FFF2-40B4-BE49-F238E27FC236}">
                <a16:creationId xmlns:a16="http://schemas.microsoft.com/office/drawing/2014/main" id="{DE874113-FE4F-44F3-A8AF-AD2DF0048CFB}"/>
              </a:ext>
            </a:extLst>
          </p:cNvPr>
          <p:cNvSpPr/>
          <p:nvPr/>
        </p:nvSpPr>
        <p:spPr>
          <a:xfrm>
            <a:off x="279401" y="5594053"/>
            <a:ext cx="6197600" cy="307777"/>
          </a:xfrm>
          <a:prstGeom prst="rect">
            <a:avLst/>
          </a:prstGeom>
        </p:spPr>
        <p:txBody>
          <a:bodyPr wrap="square">
            <a:spAutoFit/>
          </a:bodyPr>
          <a:lstStyle/>
          <a:p>
            <a:pPr algn="ctr"/>
            <a:r>
              <a:rPr lang="en-GB" sz="1400" dirty="0">
                <a:latin typeface="Comic Sans MS" panose="030F0702030302020204" pitchFamily="66" charset="0"/>
              </a:rPr>
              <a:t>Extra Curricular / Enrichment / Community Activities we offer are:</a:t>
            </a:r>
          </a:p>
        </p:txBody>
      </p:sp>
      <p:sp>
        <p:nvSpPr>
          <p:cNvPr id="5" name="TextBox 4">
            <a:extLst>
              <a:ext uri="{FF2B5EF4-FFF2-40B4-BE49-F238E27FC236}">
                <a16:creationId xmlns:a16="http://schemas.microsoft.com/office/drawing/2014/main" id="{7287D8A5-2FB5-4C4E-8FB9-1CB19F2EE3D1}"/>
              </a:ext>
            </a:extLst>
          </p:cNvPr>
          <p:cNvSpPr txBox="1"/>
          <p:nvPr/>
        </p:nvSpPr>
        <p:spPr>
          <a:xfrm>
            <a:off x="279399" y="528117"/>
            <a:ext cx="6197601" cy="400110"/>
          </a:xfrm>
          <a:prstGeom prst="rect">
            <a:avLst/>
          </a:prstGeom>
          <a:noFill/>
        </p:spPr>
        <p:txBody>
          <a:bodyPr wrap="square" rtlCol="0">
            <a:spAutoFit/>
          </a:bodyPr>
          <a:lstStyle/>
          <a:p>
            <a:pPr algn="ctr"/>
            <a:r>
              <a:rPr lang="en-GB" sz="2000" u="sng" dirty="0">
                <a:latin typeface="Comic Sans MS" panose="030F0702030302020204" pitchFamily="66" charset="0"/>
              </a:rPr>
              <a:t>Learning and the Curriculum</a:t>
            </a:r>
          </a:p>
        </p:txBody>
      </p:sp>
    </p:spTree>
    <p:extLst>
      <p:ext uri="{BB962C8B-B14F-4D97-AF65-F5344CB8AC3E}">
        <p14:creationId xmlns:p14="http://schemas.microsoft.com/office/powerpoint/2010/main" val="4277568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14"/>
          <p:cNvSpPr txBox="1"/>
          <p:nvPr/>
        </p:nvSpPr>
        <p:spPr>
          <a:xfrm>
            <a:off x="368300" y="475734"/>
            <a:ext cx="5915713" cy="4792938"/>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Learning and the Curriculum</a:t>
            </a:r>
            <a:endParaRPr sz="2000" b="1" u="sng" dirty="0">
              <a:solidFill>
                <a:schemeClr val="dk1"/>
              </a:solidFill>
              <a:latin typeface="Comic Sans MS" panose="030F0702030302020204" pitchFamily="66" charset="0"/>
              <a:ea typeface="Thonburi"/>
              <a:cs typeface="Thonburi"/>
              <a:sym typeface="Thonburi"/>
            </a:endParaRPr>
          </a:p>
          <a:p>
            <a:pPr algn="just">
              <a:buClr>
                <a:schemeClr val="dk1"/>
              </a:buClr>
              <a:buSzPts val="1100"/>
            </a:pPr>
            <a:r>
              <a:rPr lang="en-US" sz="1100" dirty="0">
                <a:solidFill>
                  <a:schemeClr val="dk1"/>
                </a:solidFill>
                <a:latin typeface="Comic Sans MS" panose="030F0702030302020204" pitchFamily="66" charset="0"/>
                <a:ea typeface="Arial"/>
                <a:cs typeface="Arial"/>
                <a:sym typeface="Arial"/>
              </a:rPr>
              <a:t>At Bodringallt Primary School we offer a curriculum which is broad, balanced, relevant and differentiated. </a:t>
            </a:r>
            <a:endParaRPr sz="1100" dirty="0">
              <a:solidFill>
                <a:schemeClr val="dk1"/>
              </a:solidFill>
              <a:latin typeface="Comic Sans MS" panose="030F0702030302020204" pitchFamily="66" charset="0"/>
              <a:ea typeface="Arial"/>
              <a:cs typeface="Arial"/>
              <a:sym typeface="Arial"/>
            </a:endParaRPr>
          </a:p>
          <a:p>
            <a:pPr algn="just">
              <a:buClr>
                <a:schemeClr val="dk1"/>
              </a:buClr>
              <a:buSzPts val="1100"/>
            </a:pPr>
            <a:endParaRPr sz="1100" dirty="0">
              <a:solidFill>
                <a:schemeClr val="dk1"/>
              </a:solidFill>
              <a:latin typeface="Comic Sans MS" panose="030F0702030302020204" pitchFamily="66" charset="0"/>
              <a:ea typeface="Arial"/>
              <a:cs typeface="Arial"/>
              <a:sym typeface="Arial"/>
            </a:endParaRPr>
          </a:p>
          <a:p>
            <a:pPr algn="just">
              <a:buClr>
                <a:schemeClr val="dk1"/>
              </a:buClr>
              <a:buSzPts val="1100"/>
            </a:pPr>
            <a:r>
              <a:rPr lang="en-US" sz="1100" dirty="0">
                <a:solidFill>
                  <a:schemeClr val="dk1"/>
                </a:solidFill>
                <a:latin typeface="Comic Sans MS" panose="030F0702030302020204" pitchFamily="66" charset="0"/>
                <a:ea typeface="Arial"/>
                <a:cs typeface="Arial"/>
                <a:sym typeface="Arial"/>
              </a:rPr>
              <a:t>Great emphasis is placed on providing a wide and balanced curriculum and at Bodringallt Primary, it is our aim to provide our children with much more than the Curriculum for Wales. Through our commitment for the personal and social development of our children we endeavor to provide a ‘holistic’ education, which will be of lasting value to our children for the rest of their lives. </a:t>
            </a:r>
            <a:endParaRPr sz="1100" dirty="0">
              <a:solidFill>
                <a:schemeClr val="dk1"/>
              </a:solidFill>
              <a:latin typeface="Comic Sans MS" panose="030F0702030302020204" pitchFamily="66" charset="0"/>
              <a:ea typeface="Arial"/>
              <a:cs typeface="Arial"/>
              <a:sym typeface="Arial"/>
            </a:endParaRPr>
          </a:p>
          <a:p>
            <a:pPr algn="just">
              <a:buClr>
                <a:schemeClr val="dk1"/>
              </a:buClr>
              <a:buSzPts val="1100"/>
            </a:pPr>
            <a:endParaRPr sz="1100" dirty="0">
              <a:solidFill>
                <a:schemeClr val="dk1"/>
              </a:solidFill>
              <a:latin typeface="Comic Sans MS" panose="030F0702030302020204" pitchFamily="66" charset="0"/>
              <a:ea typeface="Arial"/>
              <a:cs typeface="Arial"/>
              <a:sym typeface="Arial"/>
            </a:endParaRPr>
          </a:p>
          <a:p>
            <a:pPr algn="just">
              <a:buClr>
                <a:schemeClr val="dk1"/>
              </a:buClr>
              <a:buSzPts val="1100"/>
            </a:pPr>
            <a:r>
              <a:rPr lang="en-US" sz="1100" dirty="0">
                <a:solidFill>
                  <a:schemeClr val="dk1"/>
                </a:solidFill>
                <a:latin typeface="Comic Sans MS" panose="030F0702030302020204" pitchFamily="66" charset="0"/>
                <a:ea typeface="Arial"/>
                <a:cs typeface="Arial"/>
                <a:sym typeface="Arial"/>
              </a:rPr>
              <a:t>The curriculum for Wales is mandatory in schools as of September 2022. Over the last five years we have been working with all stakeholders (parents, governors, pupils, staff, Consortia, Curriculum specialists, professional networking and self directed research along with schools within and beyond our cluster to create, evaluate and develop a bespoke curriculum that is designed to suit the needs of all our learners here and one that will help them achieve their full potential. Our curriculum, will continue to be monitored</a:t>
            </a:r>
            <a:r>
              <a:rPr lang="en-US" sz="1100" dirty="0">
                <a:solidFill>
                  <a:schemeClr val="dk1"/>
                </a:solidFill>
                <a:latin typeface="Comic Sans MS" panose="030F0702030302020204" pitchFamily="66" charset="0"/>
              </a:rPr>
              <a:t>, e</a:t>
            </a:r>
            <a:r>
              <a:rPr lang="en-US" sz="1100" dirty="0">
                <a:solidFill>
                  <a:schemeClr val="dk1"/>
                </a:solidFill>
                <a:latin typeface="Comic Sans MS" panose="030F0702030302020204" pitchFamily="66" charset="0"/>
                <a:ea typeface="Arial"/>
                <a:cs typeface="Arial"/>
                <a:sym typeface="Arial"/>
              </a:rPr>
              <a:t>valuated and improved throughout the next academic year. </a:t>
            </a:r>
            <a:endParaRPr sz="1100" dirty="0">
              <a:solidFill>
                <a:schemeClr val="dk1"/>
              </a:solidFill>
              <a:latin typeface="Comic Sans MS" panose="030F0702030302020204" pitchFamily="66" charset="0"/>
              <a:ea typeface="Arial"/>
              <a:cs typeface="Arial"/>
              <a:sym typeface="Arial"/>
            </a:endParaRPr>
          </a:p>
          <a:p>
            <a:pPr algn="just">
              <a:buClr>
                <a:schemeClr val="dk1"/>
              </a:buClr>
              <a:buSzPts val="1100"/>
            </a:pPr>
            <a:endParaRPr sz="1100" dirty="0">
              <a:solidFill>
                <a:schemeClr val="dk1"/>
              </a:solidFill>
              <a:latin typeface="Comic Sans MS" panose="030F0702030302020204" pitchFamily="66" charset="0"/>
              <a:ea typeface="Arial"/>
              <a:cs typeface="Arial"/>
              <a:sym typeface="Arial"/>
            </a:endParaRPr>
          </a:p>
          <a:p>
            <a:pPr algn="just">
              <a:lnSpc>
                <a:spcPct val="130000"/>
              </a:lnSpc>
              <a:buClr>
                <a:schemeClr val="dk1"/>
              </a:buClr>
              <a:buSzPts val="1100"/>
            </a:pPr>
            <a:r>
              <a:rPr lang="en-US" sz="1100" dirty="0">
                <a:solidFill>
                  <a:schemeClr val="dk1"/>
                </a:solidFill>
                <a:latin typeface="Comic Sans MS" panose="030F0702030302020204" pitchFamily="66" charset="0"/>
                <a:ea typeface="Arial"/>
                <a:cs typeface="Arial"/>
                <a:sym typeface="Arial"/>
              </a:rPr>
              <a:t>As well as literacy, numeracy and digital skills, there are </a:t>
            </a:r>
            <a:r>
              <a:rPr lang="en-US" sz="1100" b="1" dirty="0">
                <a:solidFill>
                  <a:schemeClr val="dk1"/>
                </a:solidFill>
                <a:latin typeface="Comic Sans MS" panose="030F0702030302020204" pitchFamily="66" charset="0"/>
                <a:ea typeface="Arial"/>
                <a:cs typeface="Arial"/>
                <a:sym typeface="Arial"/>
              </a:rPr>
              <a:t>six areas of learning and experience. </a:t>
            </a:r>
            <a:r>
              <a:rPr lang="en-US" sz="1100" dirty="0">
                <a:solidFill>
                  <a:schemeClr val="dk1"/>
                </a:solidFill>
                <a:latin typeface="Comic Sans MS" panose="030F0702030302020204" pitchFamily="66" charset="0"/>
                <a:ea typeface="Arial"/>
                <a:cs typeface="Arial"/>
                <a:sym typeface="Arial"/>
              </a:rPr>
              <a:t>Everything your child learns will be connected </a:t>
            </a:r>
            <a:r>
              <a:rPr lang="en-US" sz="1156" dirty="0">
                <a:solidFill>
                  <a:schemeClr val="dk1"/>
                </a:solidFill>
                <a:latin typeface="Comic Sans MS" panose="030F0702030302020204" pitchFamily="66" charset="0"/>
                <a:ea typeface="Arial"/>
                <a:cs typeface="Arial"/>
                <a:sym typeface="Arial"/>
              </a:rPr>
              <a:t>to these areas.</a:t>
            </a:r>
            <a:r>
              <a:rPr lang="en-US" sz="1192" dirty="0">
                <a:solidFill>
                  <a:schemeClr val="dk1"/>
                </a:solidFill>
                <a:latin typeface="Comic Sans MS" panose="030F0702030302020204" pitchFamily="66" charset="0"/>
                <a:ea typeface="Arial"/>
                <a:cs typeface="Arial"/>
                <a:sym typeface="Arial"/>
              </a:rPr>
              <a:t>  </a:t>
            </a:r>
            <a:endParaRPr sz="1951" dirty="0">
              <a:latin typeface="Comic Sans MS" panose="030F0702030302020204" pitchFamily="66" charset="0"/>
            </a:endParaRPr>
          </a:p>
          <a:p>
            <a:pPr>
              <a:spcBef>
                <a:spcPts val="653"/>
              </a:spcBef>
              <a:buClr>
                <a:schemeClr val="dk1"/>
              </a:buClr>
              <a:buSzPts val="1200"/>
            </a:pPr>
            <a:endParaRPr sz="1300" dirty="0">
              <a:solidFill>
                <a:schemeClr val="dk1"/>
              </a:solidFill>
              <a:latin typeface="Calibri"/>
              <a:ea typeface="Calibri"/>
              <a:cs typeface="Calibri"/>
              <a:sym typeface="Calibri"/>
            </a:endParaRPr>
          </a:p>
          <a:p>
            <a:pPr>
              <a:buClr>
                <a:schemeClr val="dk1"/>
              </a:buClr>
              <a:buSzPts val="1200"/>
            </a:pPr>
            <a:endParaRPr sz="1300" dirty="0">
              <a:solidFill>
                <a:schemeClr val="dk1"/>
              </a:solidFill>
              <a:latin typeface="Arial"/>
              <a:ea typeface="Arial"/>
              <a:cs typeface="Arial"/>
              <a:sym typeface="Arial"/>
            </a:endParaRPr>
          </a:p>
          <a:p>
            <a:pPr>
              <a:buClr>
                <a:schemeClr val="dk1"/>
              </a:buClr>
              <a:buSzPts val="1200"/>
            </a:pPr>
            <a:endParaRPr sz="1300" dirty="0">
              <a:solidFill>
                <a:schemeClr val="dk1"/>
              </a:solidFill>
              <a:latin typeface="Arial"/>
              <a:ea typeface="Arial"/>
              <a:cs typeface="Arial"/>
              <a:sym typeface="Arial"/>
            </a:endParaRPr>
          </a:p>
          <a:p>
            <a:pPr>
              <a:buClr>
                <a:schemeClr val="dk1"/>
              </a:buClr>
              <a:buSzPts val="1200"/>
            </a:pPr>
            <a:endParaRPr sz="1300" dirty="0">
              <a:solidFill>
                <a:schemeClr val="dk1"/>
              </a:solidFill>
              <a:latin typeface="Arial"/>
              <a:ea typeface="Arial"/>
              <a:cs typeface="Arial"/>
              <a:sym typeface="Arial"/>
            </a:endParaRPr>
          </a:p>
          <a:p>
            <a:pPr>
              <a:buClr>
                <a:schemeClr val="dk1"/>
              </a:buClr>
              <a:buSzPts val="1200"/>
            </a:pPr>
            <a:endParaRPr sz="1300" dirty="0">
              <a:solidFill>
                <a:schemeClr val="dk1"/>
              </a:solidFill>
              <a:latin typeface="Thonburi"/>
              <a:ea typeface="Thonburi"/>
              <a:cs typeface="Thonburi"/>
              <a:sym typeface="Thonburi"/>
            </a:endParaRPr>
          </a:p>
        </p:txBody>
      </p:sp>
      <p:sp>
        <p:nvSpPr>
          <p:cNvPr id="199" name="Google Shape;199;p14"/>
          <p:cNvSpPr/>
          <p:nvPr/>
        </p:nvSpPr>
        <p:spPr>
          <a:xfrm>
            <a:off x="573987" y="4296513"/>
            <a:ext cx="2663404" cy="813416"/>
          </a:xfrm>
          <a:prstGeom prst="roundRect">
            <a:avLst>
              <a:gd name="adj" fmla="val 16667"/>
            </a:avLst>
          </a:prstGeom>
          <a:solidFill>
            <a:schemeClr val="lt1"/>
          </a:solidFill>
          <a:ln w="25400" cap="flat" cmpd="sng">
            <a:solidFill>
              <a:schemeClr val="tx1"/>
            </a:solidFill>
            <a:prstDash val="solid"/>
            <a:round/>
            <a:headEnd type="none" w="sm" len="sm"/>
            <a:tailEnd type="none" w="sm" len="sm"/>
          </a:ln>
        </p:spPr>
        <p:txBody>
          <a:bodyPr spcFirstLastPara="1" wrap="square" lIns="99044" tIns="49510" rIns="99044" bIns="49510" anchor="ctr" anchorCtr="0">
            <a:noAutofit/>
          </a:bodyPr>
          <a:lstStyle/>
          <a:p>
            <a:pPr algn="ctr"/>
            <a:endParaRPr sz="1518">
              <a:solidFill>
                <a:schemeClr val="lt1"/>
              </a:solidFill>
              <a:latin typeface="Calibri"/>
              <a:ea typeface="Calibri"/>
              <a:cs typeface="Calibri"/>
              <a:sym typeface="Calibri"/>
            </a:endParaRPr>
          </a:p>
        </p:txBody>
      </p:sp>
      <p:sp>
        <p:nvSpPr>
          <p:cNvPr id="230" name="Google Shape;230;p14"/>
          <p:cNvSpPr txBox="1"/>
          <p:nvPr/>
        </p:nvSpPr>
        <p:spPr>
          <a:xfrm>
            <a:off x="655756" y="4444140"/>
            <a:ext cx="2433872" cy="333577"/>
          </a:xfrm>
          <a:prstGeom prst="rect">
            <a:avLst/>
          </a:prstGeom>
          <a:noFill/>
          <a:ln>
            <a:noFill/>
          </a:ln>
        </p:spPr>
        <p:txBody>
          <a:bodyPr spcFirstLastPara="1" wrap="square" lIns="99044" tIns="49510" rIns="99044" bIns="49510" anchor="t" anchorCtr="0">
            <a:spAutoFit/>
          </a:bodyPr>
          <a:lstStyle/>
          <a:p>
            <a:pPr algn="ctr"/>
            <a:r>
              <a:rPr lang="en-US" sz="1518" dirty="0">
                <a:solidFill>
                  <a:srgbClr val="000000"/>
                </a:solidFill>
                <a:latin typeface="Comic Sans MS" panose="030F0702030302020204" pitchFamily="66" charset="0"/>
                <a:ea typeface="Arial"/>
                <a:cs typeface="Arial"/>
                <a:sym typeface="Arial"/>
              </a:rPr>
              <a:t>Expressive Arts</a:t>
            </a:r>
            <a:endParaRPr sz="1951" dirty="0">
              <a:latin typeface="Comic Sans MS" panose="030F0702030302020204" pitchFamily="66" charset="0"/>
            </a:endParaRPr>
          </a:p>
        </p:txBody>
      </p:sp>
      <p:sp>
        <p:nvSpPr>
          <p:cNvPr id="235" name="Google Shape;235;p14"/>
          <p:cNvSpPr/>
          <p:nvPr/>
        </p:nvSpPr>
        <p:spPr>
          <a:xfrm>
            <a:off x="177799" y="279399"/>
            <a:ext cx="6311901" cy="9334501"/>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r>
              <a:rPr lang="en-US" sz="1951">
                <a:solidFill>
                  <a:srgbClr val="FFFFFF"/>
                </a:solidFill>
                <a:latin typeface="Calibri"/>
                <a:ea typeface="Calibri"/>
                <a:cs typeface="Calibri"/>
                <a:sym typeface="Calibri"/>
              </a:rPr>
              <a:t>bb  </a:t>
            </a:r>
            <a:endParaRPr sz="1951">
              <a:solidFill>
                <a:srgbClr val="FFFFFF"/>
              </a:solidFill>
              <a:latin typeface="Calibri"/>
              <a:ea typeface="Calibri"/>
              <a:cs typeface="Calibri"/>
              <a:sym typeface="Calibri"/>
            </a:endParaRPr>
          </a:p>
        </p:txBody>
      </p:sp>
      <p:sp>
        <p:nvSpPr>
          <p:cNvPr id="236" name="Google Shape;236;p14"/>
          <p:cNvSpPr txBox="1"/>
          <p:nvPr/>
        </p:nvSpPr>
        <p:spPr>
          <a:xfrm>
            <a:off x="368300" y="7098258"/>
            <a:ext cx="5979995" cy="2332008"/>
          </a:xfrm>
          <a:prstGeom prst="rect">
            <a:avLst/>
          </a:prstGeom>
          <a:noFill/>
          <a:ln>
            <a:noFill/>
          </a:ln>
        </p:spPr>
        <p:txBody>
          <a:bodyPr spcFirstLastPara="1" wrap="square" lIns="99044" tIns="49510" rIns="99044" bIns="49510" anchor="t" anchorCtr="0">
            <a:spAutoFit/>
          </a:bodyPr>
          <a:lstStyle/>
          <a:p>
            <a:pPr>
              <a:lnSpc>
                <a:spcPct val="114999"/>
              </a:lnSpc>
            </a:pPr>
            <a:r>
              <a:rPr lang="en-US" sz="1200" dirty="0">
                <a:solidFill>
                  <a:srgbClr val="000000"/>
                </a:solidFill>
                <a:latin typeface="Comic Sans MS" panose="030F0702030302020204" pitchFamily="66" charset="0"/>
                <a:ea typeface="Arial"/>
                <a:cs typeface="Arial"/>
                <a:sym typeface="Arial"/>
              </a:rPr>
              <a:t>In </a:t>
            </a:r>
            <a:r>
              <a:rPr lang="en-US" sz="1200" b="1" dirty="0">
                <a:solidFill>
                  <a:srgbClr val="000000"/>
                </a:solidFill>
                <a:latin typeface="Comic Sans MS" panose="030F0702030302020204" pitchFamily="66" charset="0"/>
                <a:ea typeface="Arial"/>
                <a:cs typeface="Arial"/>
                <a:sym typeface="Arial"/>
              </a:rPr>
              <a:t>Expressive Arts</a:t>
            </a:r>
            <a:r>
              <a:rPr lang="en-US" sz="1200" dirty="0">
                <a:solidFill>
                  <a:srgbClr val="000000"/>
                </a:solidFill>
                <a:latin typeface="Comic Sans MS" panose="030F0702030302020204" pitchFamily="66" charset="0"/>
                <a:ea typeface="Arial"/>
                <a:cs typeface="Arial"/>
                <a:sym typeface="Arial"/>
              </a:rPr>
              <a:t> they will explore </a:t>
            </a:r>
            <a:r>
              <a:rPr lang="en-US" sz="1200" b="1" dirty="0">
                <a:solidFill>
                  <a:srgbClr val="000000"/>
                </a:solidFill>
                <a:latin typeface="Comic Sans MS" panose="030F0702030302020204" pitchFamily="66" charset="0"/>
                <a:ea typeface="Arial"/>
                <a:cs typeface="Arial"/>
                <a:sym typeface="Arial"/>
              </a:rPr>
              <a:t>art, dance, drama, film </a:t>
            </a:r>
            <a:r>
              <a:rPr lang="en-US" sz="1200" dirty="0">
                <a:solidFill>
                  <a:srgbClr val="000000"/>
                </a:solidFill>
                <a:latin typeface="Comic Sans MS" panose="030F0702030302020204" pitchFamily="66" charset="0"/>
                <a:ea typeface="Arial"/>
                <a:cs typeface="Arial"/>
                <a:sym typeface="Arial"/>
              </a:rPr>
              <a:t>and </a:t>
            </a:r>
            <a:r>
              <a:rPr lang="en-US" sz="1200" b="1" dirty="0">
                <a:solidFill>
                  <a:srgbClr val="000000"/>
                </a:solidFill>
                <a:latin typeface="Comic Sans MS" panose="030F0702030302020204" pitchFamily="66" charset="0"/>
                <a:ea typeface="Arial"/>
                <a:cs typeface="Arial"/>
                <a:sym typeface="Arial"/>
              </a:rPr>
              <a:t>digital media </a:t>
            </a:r>
            <a:r>
              <a:rPr lang="en-US" sz="1200" dirty="0">
                <a:solidFill>
                  <a:srgbClr val="000000"/>
                </a:solidFill>
                <a:latin typeface="Comic Sans MS" panose="030F0702030302020204" pitchFamily="66" charset="0"/>
                <a:ea typeface="Arial"/>
                <a:cs typeface="Arial"/>
                <a:sym typeface="Arial"/>
              </a:rPr>
              <a:t>and </a:t>
            </a:r>
            <a:r>
              <a:rPr lang="en-US" sz="1200" b="1" dirty="0">
                <a:solidFill>
                  <a:srgbClr val="000000"/>
                </a:solidFill>
                <a:latin typeface="Comic Sans MS" panose="030F0702030302020204" pitchFamily="66" charset="0"/>
                <a:ea typeface="Arial"/>
                <a:cs typeface="Arial"/>
                <a:sym typeface="Arial"/>
              </a:rPr>
              <a:t>music </a:t>
            </a:r>
            <a:r>
              <a:rPr lang="en-US" sz="1200" dirty="0">
                <a:solidFill>
                  <a:srgbClr val="000000"/>
                </a:solidFill>
                <a:latin typeface="Comic Sans MS" panose="030F0702030302020204" pitchFamily="66" charset="0"/>
                <a:ea typeface="Arial"/>
                <a:cs typeface="Arial"/>
                <a:sym typeface="Arial"/>
              </a:rPr>
              <a:t>to develop their creative, artistic and performance skills. </a:t>
            </a:r>
            <a:endParaRPr sz="1200" dirty="0">
              <a:solidFill>
                <a:schemeClr val="dk1"/>
              </a:solidFill>
              <a:latin typeface="Comic Sans MS" panose="030F0702030302020204" pitchFamily="66" charset="0"/>
              <a:ea typeface="Arial"/>
              <a:cs typeface="Arial"/>
              <a:sym typeface="Arial"/>
            </a:endParaRPr>
          </a:p>
          <a:p>
            <a:pPr>
              <a:lnSpc>
                <a:spcPct val="114999"/>
              </a:lnSpc>
              <a:spcBef>
                <a:spcPts val="1300"/>
              </a:spcBef>
            </a:pPr>
            <a:r>
              <a:rPr lang="en-US" sz="1200" dirty="0">
                <a:solidFill>
                  <a:srgbClr val="000000"/>
                </a:solidFill>
                <a:latin typeface="Comic Sans MS" panose="030F0702030302020204" pitchFamily="66" charset="0"/>
                <a:ea typeface="Arial"/>
                <a:cs typeface="Arial"/>
                <a:sym typeface="Arial"/>
              </a:rPr>
              <a:t>In </a:t>
            </a:r>
            <a:r>
              <a:rPr lang="en-US" sz="1200" b="1" dirty="0">
                <a:solidFill>
                  <a:srgbClr val="000000"/>
                </a:solidFill>
                <a:latin typeface="Comic Sans MS" panose="030F0702030302020204" pitchFamily="66" charset="0"/>
                <a:ea typeface="Arial"/>
                <a:cs typeface="Arial"/>
                <a:sym typeface="Arial"/>
              </a:rPr>
              <a:t>Humanities</a:t>
            </a:r>
            <a:r>
              <a:rPr lang="en-US" sz="1200" dirty="0">
                <a:solidFill>
                  <a:srgbClr val="000000"/>
                </a:solidFill>
                <a:latin typeface="Comic Sans MS" panose="030F0702030302020204" pitchFamily="66" charset="0"/>
                <a:ea typeface="Arial"/>
                <a:cs typeface="Arial"/>
                <a:sym typeface="Arial"/>
              </a:rPr>
              <a:t> they'll learn about the </a:t>
            </a:r>
            <a:r>
              <a:rPr lang="en-US" sz="1200" b="1" dirty="0">
                <a:solidFill>
                  <a:srgbClr val="000000"/>
                </a:solidFill>
                <a:latin typeface="Comic Sans MS" panose="030F0702030302020204" pitchFamily="66" charset="0"/>
                <a:ea typeface="Arial"/>
                <a:cs typeface="Arial"/>
                <a:sym typeface="Arial"/>
              </a:rPr>
              <a:t>world, society </a:t>
            </a:r>
            <a:r>
              <a:rPr lang="en-US" sz="1200" dirty="0">
                <a:solidFill>
                  <a:srgbClr val="000000"/>
                </a:solidFill>
                <a:latin typeface="Comic Sans MS" panose="030F0702030302020204" pitchFamily="66" charset="0"/>
                <a:ea typeface="Arial"/>
                <a:cs typeface="Arial"/>
                <a:sym typeface="Arial"/>
              </a:rPr>
              <a:t>and </a:t>
            </a:r>
            <a:r>
              <a:rPr lang="en-US" sz="1200" b="1" dirty="0">
                <a:solidFill>
                  <a:srgbClr val="000000"/>
                </a:solidFill>
                <a:latin typeface="Comic Sans MS" panose="030F0702030302020204" pitchFamily="66" charset="0"/>
                <a:ea typeface="Arial"/>
                <a:cs typeface="Arial"/>
                <a:sym typeface="Arial"/>
              </a:rPr>
              <a:t>events</a:t>
            </a:r>
            <a:r>
              <a:rPr lang="en-US" sz="1200" dirty="0">
                <a:solidFill>
                  <a:srgbClr val="000000"/>
                </a:solidFill>
                <a:latin typeface="Comic Sans MS" panose="030F0702030302020204" pitchFamily="66" charset="0"/>
                <a:ea typeface="Arial"/>
                <a:cs typeface="Arial"/>
                <a:sym typeface="Arial"/>
              </a:rPr>
              <a:t> in the </a:t>
            </a:r>
            <a:r>
              <a:rPr lang="en-US" sz="1200" b="1" dirty="0">
                <a:solidFill>
                  <a:srgbClr val="000000"/>
                </a:solidFill>
                <a:latin typeface="Comic Sans MS" panose="030F0702030302020204" pitchFamily="66" charset="0"/>
                <a:ea typeface="Arial"/>
                <a:cs typeface="Arial"/>
                <a:sym typeface="Arial"/>
              </a:rPr>
              <a:t>past</a:t>
            </a:r>
            <a:r>
              <a:rPr lang="en-US" sz="1200" dirty="0">
                <a:solidFill>
                  <a:srgbClr val="000000"/>
                </a:solidFill>
                <a:latin typeface="Comic Sans MS" panose="030F0702030302020204" pitchFamily="66" charset="0"/>
                <a:ea typeface="Arial"/>
                <a:cs typeface="Arial"/>
                <a:sym typeface="Arial"/>
              </a:rPr>
              <a:t> and </a:t>
            </a:r>
            <a:r>
              <a:rPr lang="en-US" sz="1200" b="1" dirty="0">
                <a:solidFill>
                  <a:srgbClr val="000000"/>
                </a:solidFill>
                <a:latin typeface="Comic Sans MS" panose="030F0702030302020204" pitchFamily="66" charset="0"/>
                <a:ea typeface="Arial"/>
                <a:cs typeface="Arial"/>
                <a:sym typeface="Arial"/>
              </a:rPr>
              <a:t>present</a:t>
            </a:r>
            <a:r>
              <a:rPr lang="en-US" sz="1200" dirty="0">
                <a:solidFill>
                  <a:srgbClr val="000000"/>
                </a:solidFill>
                <a:latin typeface="Comic Sans MS" panose="030F0702030302020204" pitchFamily="66" charset="0"/>
                <a:ea typeface="Arial"/>
                <a:cs typeface="Arial"/>
                <a:sym typeface="Arial"/>
              </a:rPr>
              <a:t>. They will explore the </a:t>
            </a:r>
            <a:r>
              <a:rPr lang="en-US" sz="1200" b="1" dirty="0">
                <a:solidFill>
                  <a:srgbClr val="000000"/>
                </a:solidFill>
                <a:latin typeface="Comic Sans MS" panose="030F0702030302020204" pitchFamily="66" charset="0"/>
                <a:ea typeface="Arial"/>
                <a:cs typeface="Arial"/>
                <a:sym typeface="Arial"/>
              </a:rPr>
              <a:t>challenges </a:t>
            </a:r>
            <a:r>
              <a:rPr lang="en-US" sz="1200" dirty="0">
                <a:solidFill>
                  <a:srgbClr val="000000"/>
                </a:solidFill>
                <a:latin typeface="Comic Sans MS" panose="030F0702030302020204" pitchFamily="66" charset="0"/>
                <a:ea typeface="Arial"/>
                <a:cs typeface="Arial"/>
                <a:sym typeface="Arial"/>
              </a:rPr>
              <a:t>and </a:t>
            </a:r>
            <a:r>
              <a:rPr lang="en-US" sz="1200" b="1" dirty="0">
                <a:solidFill>
                  <a:srgbClr val="000000"/>
                </a:solidFill>
                <a:latin typeface="Comic Sans MS" panose="030F0702030302020204" pitchFamily="66" charset="0"/>
                <a:ea typeface="Arial"/>
                <a:cs typeface="Arial"/>
                <a:sym typeface="Arial"/>
              </a:rPr>
              <a:t>opportunities </a:t>
            </a:r>
            <a:r>
              <a:rPr lang="en-US" sz="1200" dirty="0">
                <a:solidFill>
                  <a:srgbClr val="000000"/>
                </a:solidFill>
                <a:latin typeface="Comic Sans MS" panose="030F0702030302020204" pitchFamily="66" charset="0"/>
                <a:ea typeface="Arial"/>
                <a:cs typeface="Arial"/>
                <a:sym typeface="Arial"/>
              </a:rPr>
              <a:t>that face us, and what </a:t>
            </a:r>
            <a:r>
              <a:rPr lang="en-US" sz="1200" b="1" dirty="0">
                <a:solidFill>
                  <a:srgbClr val="000000"/>
                </a:solidFill>
                <a:latin typeface="Comic Sans MS" panose="030F0702030302020204" pitchFamily="66" charset="0"/>
                <a:ea typeface="Arial"/>
                <a:cs typeface="Arial"/>
                <a:sym typeface="Arial"/>
              </a:rPr>
              <a:t>ethical action </a:t>
            </a:r>
            <a:r>
              <a:rPr lang="en-US" sz="1200" dirty="0">
                <a:solidFill>
                  <a:srgbClr val="000000"/>
                </a:solidFill>
                <a:latin typeface="Comic Sans MS" panose="030F0702030302020204" pitchFamily="66" charset="0"/>
                <a:ea typeface="Arial"/>
                <a:cs typeface="Arial"/>
                <a:sym typeface="Arial"/>
              </a:rPr>
              <a:t>we can take to safeguard the world and its people in the future. </a:t>
            </a:r>
            <a:endParaRPr sz="1200" dirty="0">
              <a:solidFill>
                <a:schemeClr val="dk1"/>
              </a:solidFill>
              <a:latin typeface="Comic Sans MS" panose="030F0702030302020204" pitchFamily="66" charset="0"/>
              <a:ea typeface="Arial"/>
              <a:cs typeface="Arial"/>
              <a:sym typeface="Arial"/>
            </a:endParaRPr>
          </a:p>
          <a:p>
            <a:pPr>
              <a:lnSpc>
                <a:spcPct val="114999"/>
              </a:lnSpc>
              <a:spcBef>
                <a:spcPts val="1300"/>
              </a:spcBef>
            </a:pPr>
            <a:r>
              <a:rPr lang="en-US" sz="1200" dirty="0">
                <a:solidFill>
                  <a:srgbClr val="000000"/>
                </a:solidFill>
                <a:latin typeface="Comic Sans MS" panose="030F0702030302020204" pitchFamily="66" charset="0"/>
                <a:ea typeface="Arial"/>
                <a:cs typeface="Arial"/>
                <a:sym typeface="Arial"/>
              </a:rPr>
              <a:t>In </a:t>
            </a:r>
            <a:r>
              <a:rPr lang="en-US" sz="1200" b="1" dirty="0">
                <a:solidFill>
                  <a:srgbClr val="000000"/>
                </a:solidFill>
                <a:latin typeface="Comic Sans MS" panose="030F0702030302020204" pitchFamily="66" charset="0"/>
                <a:ea typeface="Arial"/>
                <a:cs typeface="Arial"/>
                <a:sym typeface="Arial"/>
              </a:rPr>
              <a:t>Mathematics </a:t>
            </a:r>
            <a:r>
              <a:rPr lang="en-US" sz="1200" dirty="0">
                <a:solidFill>
                  <a:srgbClr val="000000"/>
                </a:solidFill>
                <a:latin typeface="Comic Sans MS" panose="030F0702030302020204" pitchFamily="66" charset="0"/>
                <a:ea typeface="Arial"/>
                <a:cs typeface="Arial"/>
                <a:sym typeface="Arial"/>
              </a:rPr>
              <a:t>and </a:t>
            </a:r>
            <a:r>
              <a:rPr lang="en-US" sz="1200" b="1" dirty="0">
                <a:solidFill>
                  <a:srgbClr val="000000"/>
                </a:solidFill>
                <a:latin typeface="Comic Sans MS" panose="030F0702030302020204" pitchFamily="66" charset="0"/>
                <a:ea typeface="Arial"/>
                <a:cs typeface="Arial"/>
                <a:sym typeface="Arial"/>
              </a:rPr>
              <a:t>Numeracy </a:t>
            </a:r>
            <a:r>
              <a:rPr lang="en-US" sz="1200" dirty="0">
                <a:solidFill>
                  <a:srgbClr val="000000"/>
                </a:solidFill>
                <a:latin typeface="Comic Sans MS" panose="030F0702030302020204" pitchFamily="66" charset="0"/>
                <a:ea typeface="Arial"/>
                <a:cs typeface="Arial"/>
                <a:sym typeface="Arial"/>
              </a:rPr>
              <a:t>they will develop their understanding of </a:t>
            </a:r>
            <a:r>
              <a:rPr lang="en-US" sz="1200" b="1" dirty="0">
                <a:solidFill>
                  <a:srgbClr val="000000"/>
                </a:solidFill>
                <a:latin typeface="Comic Sans MS" panose="030F0702030302020204" pitchFamily="66" charset="0"/>
                <a:ea typeface="Arial"/>
                <a:cs typeface="Arial"/>
                <a:sym typeface="Arial"/>
              </a:rPr>
              <a:t>numbers</a:t>
            </a:r>
            <a:r>
              <a:rPr lang="en-US" sz="1200" dirty="0">
                <a:solidFill>
                  <a:srgbClr val="000000"/>
                </a:solidFill>
                <a:latin typeface="Comic Sans MS" panose="030F0702030302020204" pitchFamily="66" charset="0"/>
                <a:ea typeface="Arial"/>
                <a:cs typeface="Arial"/>
                <a:sym typeface="Arial"/>
              </a:rPr>
              <a:t> and use </a:t>
            </a:r>
            <a:r>
              <a:rPr lang="en-US" sz="1200" b="1" dirty="0">
                <a:solidFill>
                  <a:srgbClr val="000000"/>
                </a:solidFill>
                <a:latin typeface="Comic Sans MS" panose="030F0702030302020204" pitchFamily="66" charset="0"/>
                <a:ea typeface="Arial"/>
                <a:cs typeface="Arial"/>
                <a:sym typeface="Arial"/>
              </a:rPr>
              <a:t>symbols</a:t>
            </a:r>
            <a:r>
              <a:rPr lang="en-US" sz="1200" dirty="0">
                <a:solidFill>
                  <a:srgbClr val="000000"/>
                </a:solidFill>
                <a:latin typeface="Comic Sans MS" panose="030F0702030302020204" pitchFamily="66" charset="0"/>
                <a:ea typeface="Arial"/>
                <a:cs typeface="Arial"/>
                <a:sym typeface="Arial"/>
              </a:rPr>
              <a:t> in </a:t>
            </a:r>
            <a:r>
              <a:rPr lang="en-US" sz="1200" dirty="0" err="1">
                <a:solidFill>
                  <a:srgbClr val="000000"/>
                </a:solidFill>
                <a:latin typeface="Comic Sans MS" panose="030F0702030302020204" pitchFamily="66" charset="0"/>
                <a:ea typeface="Arial"/>
                <a:cs typeface="Arial"/>
                <a:sym typeface="Arial"/>
              </a:rPr>
              <a:t>Maths</a:t>
            </a:r>
            <a:r>
              <a:rPr lang="en-US" sz="1200" dirty="0">
                <a:solidFill>
                  <a:srgbClr val="000000"/>
                </a:solidFill>
                <a:latin typeface="Comic Sans MS" panose="030F0702030302020204" pitchFamily="66" charset="0"/>
                <a:ea typeface="Arial"/>
                <a:cs typeface="Arial"/>
                <a:sym typeface="Arial"/>
              </a:rPr>
              <a:t>. They will explore </a:t>
            </a:r>
            <a:r>
              <a:rPr lang="en-US" sz="1200" b="1" dirty="0">
                <a:solidFill>
                  <a:srgbClr val="000000"/>
                </a:solidFill>
                <a:latin typeface="Comic Sans MS" panose="030F0702030302020204" pitchFamily="66" charset="0"/>
                <a:ea typeface="Arial"/>
                <a:cs typeface="Arial"/>
                <a:sym typeface="Arial"/>
              </a:rPr>
              <a:t>shapes </a:t>
            </a:r>
            <a:r>
              <a:rPr lang="en-US" sz="1200" dirty="0">
                <a:solidFill>
                  <a:srgbClr val="000000"/>
                </a:solidFill>
                <a:latin typeface="Comic Sans MS" panose="030F0702030302020204" pitchFamily="66" charset="0"/>
                <a:ea typeface="Arial"/>
                <a:cs typeface="Arial"/>
                <a:sym typeface="Arial"/>
              </a:rPr>
              <a:t>and </a:t>
            </a:r>
            <a:r>
              <a:rPr lang="en-US" sz="1200" b="1" dirty="0">
                <a:solidFill>
                  <a:srgbClr val="000000"/>
                </a:solidFill>
                <a:latin typeface="Comic Sans MS" panose="030F0702030302020204" pitchFamily="66" charset="0"/>
                <a:ea typeface="Arial"/>
                <a:cs typeface="Arial"/>
                <a:sym typeface="Arial"/>
              </a:rPr>
              <a:t>measurement</a:t>
            </a:r>
            <a:r>
              <a:rPr lang="en-US" sz="1200" dirty="0">
                <a:solidFill>
                  <a:srgbClr val="000000"/>
                </a:solidFill>
                <a:latin typeface="Comic Sans MS" panose="030F0702030302020204" pitchFamily="66" charset="0"/>
                <a:ea typeface="Arial"/>
                <a:cs typeface="Arial"/>
                <a:sym typeface="Arial"/>
              </a:rPr>
              <a:t> and learn about </a:t>
            </a:r>
            <a:r>
              <a:rPr lang="en-US" sz="1200" b="1" dirty="0">
                <a:solidFill>
                  <a:srgbClr val="000000"/>
                </a:solidFill>
                <a:latin typeface="Comic Sans MS" panose="030F0702030302020204" pitchFamily="66" charset="0"/>
                <a:ea typeface="Arial"/>
                <a:cs typeface="Arial"/>
                <a:sym typeface="Arial"/>
              </a:rPr>
              <a:t>statistics</a:t>
            </a:r>
            <a:r>
              <a:rPr lang="en-US" sz="1200" dirty="0">
                <a:solidFill>
                  <a:srgbClr val="000000"/>
                </a:solidFill>
                <a:latin typeface="Comic Sans MS" panose="030F0702030302020204" pitchFamily="66" charset="0"/>
                <a:ea typeface="Arial"/>
                <a:cs typeface="Arial"/>
                <a:sym typeface="Arial"/>
              </a:rPr>
              <a:t> and </a:t>
            </a:r>
            <a:r>
              <a:rPr lang="en-US" sz="1200" b="1" dirty="0">
                <a:solidFill>
                  <a:srgbClr val="000000"/>
                </a:solidFill>
                <a:latin typeface="Comic Sans MS" panose="030F0702030302020204" pitchFamily="66" charset="0"/>
                <a:ea typeface="Arial"/>
                <a:cs typeface="Arial"/>
                <a:sym typeface="Arial"/>
              </a:rPr>
              <a:t>probability</a:t>
            </a:r>
            <a:r>
              <a:rPr lang="en-US" sz="1200" dirty="0">
                <a:solidFill>
                  <a:srgbClr val="000000"/>
                </a:solidFill>
                <a:latin typeface="Comic Sans MS" panose="030F0702030302020204" pitchFamily="66" charset="0"/>
                <a:ea typeface="Arial"/>
                <a:cs typeface="Arial"/>
                <a:sym typeface="Arial"/>
              </a:rPr>
              <a:t>. </a:t>
            </a:r>
            <a:endParaRPr sz="1200" dirty="0">
              <a:solidFill>
                <a:schemeClr val="dk1"/>
              </a:solidFill>
              <a:latin typeface="Comic Sans MS" panose="030F0702030302020204" pitchFamily="66" charset="0"/>
              <a:ea typeface="Arial"/>
              <a:cs typeface="Arial"/>
              <a:sym typeface="Arial"/>
            </a:endParaRPr>
          </a:p>
        </p:txBody>
      </p:sp>
      <p:sp>
        <p:nvSpPr>
          <p:cNvPr id="41" name="Google Shape;199;p14">
            <a:extLst>
              <a:ext uri="{FF2B5EF4-FFF2-40B4-BE49-F238E27FC236}">
                <a16:creationId xmlns:a16="http://schemas.microsoft.com/office/drawing/2014/main" id="{8078FB32-69BE-4D75-AF27-398F365B34F3}"/>
              </a:ext>
            </a:extLst>
          </p:cNvPr>
          <p:cNvSpPr/>
          <p:nvPr/>
        </p:nvSpPr>
        <p:spPr>
          <a:xfrm>
            <a:off x="573987" y="5220668"/>
            <a:ext cx="2663404" cy="813416"/>
          </a:xfrm>
          <a:prstGeom prst="roundRect">
            <a:avLst>
              <a:gd name="adj" fmla="val 16667"/>
            </a:avLst>
          </a:prstGeom>
          <a:solidFill>
            <a:schemeClr val="lt1"/>
          </a:solidFill>
          <a:ln w="25400" cap="flat" cmpd="sng">
            <a:solidFill>
              <a:schemeClr val="tx1"/>
            </a:solidFill>
            <a:prstDash val="solid"/>
            <a:round/>
            <a:headEnd type="none" w="sm" len="sm"/>
            <a:tailEnd type="none" w="sm" len="sm"/>
          </a:ln>
        </p:spPr>
        <p:txBody>
          <a:bodyPr spcFirstLastPara="1" wrap="square" lIns="99044" tIns="49510" rIns="99044" bIns="49510" anchor="ctr" anchorCtr="0">
            <a:noAutofit/>
          </a:bodyPr>
          <a:lstStyle/>
          <a:p>
            <a:pPr algn="ctr"/>
            <a:endParaRPr sz="1518">
              <a:solidFill>
                <a:schemeClr val="lt1"/>
              </a:solidFill>
              <a:latin typeface="Calibri"/>
              <a:ea typeface="Calibri"/>
              <a:cs typeface="Calibri"/>
              <a:sym typeface="Calibri"/>
            </a:endParaRPr>
          </a:p>
        </p:txBody>
      </p:sp>
      <p:sp>
        <p:nvSpPr>
          <p:cNvPr id="42" name="Google Shape;199;p14">
            <a:extLst>
              <a:ext uri="{FF2B5EF4-FFF2-40B4-BE49-F238E27FC236}">
                <a16:creationId xmlns:a16="http://schemas.microsoft.com/office/drawing/2014/main" id="{31C65A71-CD4D-4BB2-8E79-1098D8347111}"/>
              </a:ext>
            </a:extLst>
          </p:cNvPr>
          <p:cNvSpPr/>
          <p:nvPr/>
        </p:nvSpPr>
        <p:spPr>
          <a:xfrm>
            <a:off x="573987" y="6174952"/>
            <a:ext cx="2663404" cy="813416"/>
          </a:xfrm>
          <a:prstGeom prst="roundRect">
            <a:avLst>
              <a:gd name="adj" fmla="val 16667"/>
            </a:avLst>
          </a:prstGeom>
          <a:solidFill>
            <a:schemeClr val="lt1"/>
          </a:solidFill>
          <a:ln w="25400" cap="flat" cmpd="sng">
            <a:solidFill>
              <a:schemeClr val="tx1"/>
            </a:solidFill>
            <a:prstDash val="solid"/>
            <a:round/>
            <a:headEnd type="none" w="sm" len="sm"/>
            <a:tailEnd type="none" w="sm" len="sm"/>
          </a:ln>
        </p:spPr>
        <p:txBody>
          <a:bodyPr spcFirstLastPara="1" wrap="square" lIns="99044" tIns="49510" rIns="99044" bIns="49510" anchor="ctr" anchorCtr="0">
            <a:noAutofit/>
          </a:bodyPr>
          <a:lstStyle/>
          <a:p>
            <a:pPr algn="ctr"/>
            <a:endParaRPr sz="1518">
              <a:solidFill>
                <a:schemeClr val="lt1"/>
              </a:solidFill>
              <a:latin typeface="Calibri"/>
              <a:ea typeface="Calibri"/>
              <a:cs typeface="Calibri"/>
              <a:sym typeface="Calibri"/>
            </a:endParaRPr>
          </a:p>
        </p:txBody>
      </p:sp>
      <p:sp>
        <p:nvSpPr>
          <p:cNvPr id="43" name="Google Shape;199;p14">
            <a:extLst>
              <a:ext uri="{FF2B5EF4-FFF2-40B4-BE49-F238E27FC236}">
                <a16:creationId xmlns:a16="http://schemas.microsoft.com/office/drawing/2014/main" id="{6AEB22A6-91B5-484E-8493-C6F7200F1A31}"/>
              </a:ext>
            </a:extLst>
          </p:cNvPr>
          <p:cNvSpPr/>
          <p:nvPr/>
        </p:nvSpPr>
        <p:spPr>
          <a:xfrm>
            <a:off x="3429002" y="6163142"/>
            <a:ext cx="2663404" cy="813416"/>
          </a:xfrm>
          <a:prstGeom prst="roundRect">
            <a:avLst>
              <a:gd name="adj" fmla="val 16667"/>
            </a:avLst>
          </a:prstGeom>
          <a:solidFill>
            <a:schemeClr val="lt1"/>
          </a:solidFill>
          <a:ln w="25400" cap="flat" cmpd="sng">
            <a:solidFill>
              <a:schemeClr val="tx1"/>
            </a:solidFill>
            <a:prstDash val="solid"/>
            <a:round/>
            <a:headEnd type="none" w="sm" len="sm"/>
            <a:tailEnd type="none" w="sm" len="sm"/>
          </a:ln>
        </p:spPr>
        <p:txBody>
          <a:bodyPr spcFirstLastPara="1" wrap="square" lIns="99044" tIns="49510" rIns="99044" bIns="49510" anchor="ctr" anchorCtr="0">
            <a:noAutofit/>
          </a:bodyPr>
          <a:lstStyle/>
          <a:p>
            <a:pPr algn="ctr"/>
            <a:endParaRPr sz="1518">
              <a:solidFill>
                <a:schemeClr val="lt1"/>
              </a:solidFill>
              <a:latin typeface="Calibri"/>
              <a:ea typeface="Calibri"/>
              <a:cs typeface="Calibri"/>
              <a:sym typeface="Calibri"/>
            </a:endParaRPr>
          </a:p>
        </p:txBody>
      </p:sp>
      <p:sp>
        <p:nvSpPr>
          <p:cNvPr id="44" name="Google Shape;199;p14">
            <a:extLst>
              <a:ext uri="{FF2B5EF4-FFF2-40B4-BE49-F238E27FC236}">
                <a16:creationId xmlns:a16="http://schemas.microsoft.com/office/drawing/2014/main" id="{BCEBEB71-4D3E-4673-A4B6-A1E87B18BCCD}"/>
              </a:ext>
            </a:extLst>
          </p:cNvPr>
          <p:cNvSpPr/>
          <p:nvPr/>
        </p:nvSpPr>
        <p:spPr>
          <a:xfrm>
            <a:off x="3429002" y="5206520"/>
            <a:ext cx="2663404" cy="813416"/>
          </a:xfrm>
          <a:prstGeom prst="roundRect">
            <a:avLst>
              <a:gd name="adj" fmla="val 16667"/>
            </a:avLst>
          </a:prstGeom>
          <a:solidFill>
            <a:schemeClr val="lt1"/>
          </a:solidFill>
          <a:ln w="25400" cap="flat" cmpd="sng">
            <a:solidFill>
              <a:schemeClr val="tx1"/>
            </a:solidFill>
            <a:prstDash val="solid"/>
            <a:round/>
            <a:headEnd type="none" w="sm" len="sm"/>
            <a:tailEnd type="none" w="sm" len="sm"/>
          </a:ln>
        </p:spPr>
        <p:txBody>
          <a:bodyPr spcFirstLastPara="1" wrap="square" lIns="99044" tIns="49510" rIns="99044" bIns="49510" anchor="ctr" anchorCtr="0">
            <a:noAutofit/>
          </a:bodyPr>
          <a:lstStyle/>
          <a:p>
            <a:pPr algn="ctr"/>
            <a:endParaRPr sz="1518">
              <a:solidFill>
                <a:schemeClr val="lt1"/>
              </a:solidFill>
              <a:latin typeface="Calibri"/>
              <a:ea typeface="Calibri"/>
              <a:cs typeface="Calibri"/>
              <a:sym typeface="Calibri"/>
            </a:endParaRPr>
          </a:p>
        </p:txBody>
      </p:sp>
      <p:sp>
        <p:nvSpPr>
          <p:cNvPr id="45" name="Google Shape;199;p14">
            <a:extLst>
              <a:ext uri="{FF2B5EF4-FFF2-40B4-BE49-F238E27FC236}">
                <a16:creationId xmlns:a16="http://schemas.microsoft.com/office/drawing/2014/main" id="{D6DF6FE0-FF0C-462C-8D4B-5A7D393F56C5}"/>
              </a:ext>
            </a:extLst>
          </p:cNvPr>
          <p:cNvSpPr/>
          <p:nvPr/>
        </p:nvSpPr>
        <p:spPr>
          <a:xfrm>
            <a:off x="3429002" y="4292773"/>
            <a:ext cx="2663404" cy="813416"/>
          </a:xfrm>
          <a:prstGeom prst="roundRect">
            <a:avLst>
              <a:gd name="adj" fmla="val 16667"/>
            </a:avLst>
          </a:prstGeom>
          <a:solidFill>
            <a:schemeClr val="lt1"/>
          </a:solidFill>
          <a:ln w="25400" cap="flat" cmpd="sng">
            <a:solidFill>
              <a:schemeClr val="tx1"/>
            </a:solidFill>
            <a:prstDash val="solid"/>
            <a:round/>
            <a:headEnd type="none" w="sm" len="sm"/>
            <a:tailEnd type="none" w="sm" len="sm"/>
          </a:ln>
        </p:spPr>
        <p:txBody>
          <a:bodyPr spcFirstLastPara="1" wrap="square" lIns="99044" tIns="49510" rIns="99044" bIns="49510" anchor="ctr" anchorCtr="0">
            <a:noAutofit/>
          </a:bodyPr>
          <a:lstStyle/>
          <a:p>
            <a:pPr algn="ctr"/>
            <a:endParaRPr sz="1518">
              <a:solidFill>
                <a:schemeClr val="lt1"/>
              </a:solidFill>
              <a:latin typeface="Calibri"/>
              <a:ea typeface="Calibri"/>
              <a:cs typeface="Calibri"/>
              <a:sym typeface="Calibri"/>
            </a:endParaRPr>
          </a:p>
        </p:txBody>
      </p:sp>
      <p:sp>
        <p:nvSpPr>
          <p:cNvPr id="233" name="Google Shape;233;p14"/>
          <p:cNvSpPr txBox="1"/>
          <p:nvPr/>
        </p:nvSpPr>
        <p:spPr>
          <a:xfrm>
            <a:off x="3510769" y="4456348"/>
            <a:ext cx="2499865" cy="333577"/>
          </a:xfrm>
          <a:prstGeom prst="rect">
            <a:avLst/>
          </a:prstGeom>
          <a:noFill/>
          <a:ln>
            <a:noFill/>
          </a:ln>
        </p:spPr>
        <p:txBody>
          <a:bodyPr spcFirstLastPara="1" wrap="square" lIns="99044" tIns="49510" rIns="99044" bIns="49510" anchor="t" anchorCtr="0">
            <a:spAutoFit/>
          </a:bodyPr>
          <a:lstStyle/>
          <a:p>
            <a:pPr algn="ctr"/>
            <a:r>
              <a:rPr lang="en-US" sz="1518" dirty="0">
                <a:solidFill>
                  <a:srgbClr val="000000"/>
                </a:solidFill>
                <a:latin typeface="Comic Sans MS" panose="030F0702030302020204" pitchFamily="66" charset="0"/>
                <a:ea typeface="Arial"/>
                <a:cs typeface="Arial"/>
                <a:sym typeface="Arial"/>
              </a:rPr>
              <a:t>Humanities</a:t>
            </a:r>
            <a:endParaRPr sz="1951" dirty="0">
              <a:latin typeface="Comic Sans MS" panose="030F0702030302020204" pitchFamily="66" charset="0"/>
            </a:endParaRPr>
          </a:p>
        </p:txBody>
      </p:sp>
      <p:sp>
        <p:nvSpPr>
          <p:cNvPr id="221" name="Google Shape;221;p14"/>
          <p:cNvSpPr txBox="1"/>
          <p:nvPr/>
        </p:nvSpPr>
        <p:spPr>
          <a:xfrm>
            <a:off x="988479" y="5329654"/>
            <a:ext cx="1834414" cy="567166"/>
          </a:xfrm>
          <a:prstGeom prst="rect">
            <a:avLst/>
          </a:prstGeom>
          <a:noFill/>
          <a:ln>
            <a:noFill/>
          </a:ln>
        </p:spPr>
        <p:txBody>
          <a:bodyPr spcFirstLastPara="1" wrap="square" lIns="99044" tIns="49510" rIns="99044" bIns="49510" anchor="t" anchorCtr="0">
            <a:spAutoFit/>
          </a:bodyPr>
          <a:lstStyle/>
          <a:p>
            <a:pPr algn="ctr"/>
            <a:r>
              <a:rPr lang="en-US" sz="1518" dirty="0">
                <a:solidFill>
                  <a:srgbClr val="000000"/>
                </a:solidFill>
                <a:latin typeface="Comic Sans MS" panose="030F0702030302020204" pitchFamily="66" charset="0"/>
                <a:ea typeface="Arial"/>
                <a:cs typeface="Arial"/>
                <a:sym typeface="Arial"/>
              </a:rPr>
              <a:t>Mathematics and Numeracy</a:t>
            </a:r>
            <a:endParaRPr sz="1951" dirty="0">
              <a:latin typeface="Comic Sans MS" panose="030F0702030302020204" pitchFamily="66" charset="0"/>
            </a:endParaRPr>
          </a:p>
        </p:txBody>
      </p:sp>
      <p:sp>
        <p:nvSpPr>
          <p:cNvPr id="224" name="Google Shape;224;p14"/>
          <p:cNvSpPr txBox="1"/>
          <p:nvPr/>
        </p:nvSpPr>
        <p:spPr>
          <a:xfrm>
            <a:off x="3510769" y="5316799"/>
            <a:ext cx="2499865" cy="567166"/>
          </a:xfrm>
          <a:prstGeom prst="rect">
            <a:avLst/>
          </a:prstGeom>
          <a:noFill/>
          <a:ln>
            <a:noFill/>
          </a:ln>
        </p:spPr>
        <p:txBody>
          <a:bodyPr spcFirstLastPara="1" wrap="square" lIns="99044" tIns="49510" rIns="99044" bIns="49510" anchor="t" anchorCtr="0">
            <a:spAutoFit/>
          </a:bodyPr>
          <a:lstStyle/>
          <a:p>
            <a:pPr algn="ctr"/>
            <a:r>
              <a:rPr lang="en-US" sz="1518" dirty="0">
                <a:solidFill>
                  <a:srgbClr val="000000"/>
                </a:solidFill>
                <a:latin typeface="Comic Sans MS" panose="030F0702030302020204" pitchFamily="66" charset="0"/>
                <a:ea typeface="Arial"/>
                <a:cs typeface="Arial"/>
                <a:sym typeface="Arial"/>
              </a:rPr>
              <a:t>Languages, Literacy and Communication</a:t>
            </a:r>
            <a:endParaRPr sz="1951" dirty="0">
              <a:latin typeface="Comic Sans MS" panose="030F0702030302020204" pitchFamily="66" charset="0"/>
            </a:endParaRPr>
          </a:p>
        </p:txBody>
      </p:sp>
      <p:sp>
        <p:nvSpPr>
          <p:cNvPr id="200" name="Google Shape;200;p14"/>
          <p:cNvSpPr txBox="1"/>
          <p:nvPr/>
        </p:nvSpPr>
        <p:spPr>
          <a:xfrm>
            <a:off x="785175" y="6358012"/>
            <a:ext cx="2370445" cy="333577"/>
          </a:xfrm>
          <a:prstGeom prst="rect">
            <a:avLst/>
          </a:prstGeom>
          <a:noFill/>
          <a:ln>
            <a:noFill/>
          </a:ln>
        </p:spPr>
        <p:txBody>
          <a:bodyPr spcFirstLastPara="1" wrap="square" lIns="99044" tIns="49510" rIns="99044" bIns="49510" anchor="t" anchorCtr="0">
            <a:spAutoFit/>
          </a:bodyPr>
          <a:lstStyle/>
          <a:p>
            <a:pPr algn="ctr"/>
            <a:r>
              <a:rPr lang="en-US" sz="1518" dirty="0">
                <a:solidFill>
                  <a:srgbClr val="000000"/>
                </a:solidFill>
                <a:latin typeface="Comic Sans MS" panose="030F0702030302020204" pitchFamily="66" charset="0"/>
                <a:ea typeface="Arial"/>
                <a:cs typeface="Arial"/>
                <a:sym typeface="Arial"/>
              </a:rPr>
              <a:t>Health and Wellbeing</a:t>
            </a:r>
            <a:endParaRPr sz="1518" dirty="0">
              <a:latin typeface="Comic Sans MS" panose="030F0702030302020204" pitchFamily="66" charset="0"/>
            </a:endParaRPr>
          </a:p>
        </p:txBody>
      </p:sp>
      <p:sp>
        <p:nvSpPr>
          <p:cNvPr id="227" name="Google Shape;227;p14"/>
          <p:cNvSpPr txBox="1"/>
          <p:nvPr/>
        </p:nvSpPr>
        <p:spPr>
          <a:xfrm>
            <a:off x="3510769" y="6357827"/>
            <a:ext cx="2499865" cy="333577"/>
          </a:xfrm>
          <a:prstGeom prst="rect">
            <a:avLst/>
          </a:prstGeom>
          <a:noFill/>
          <a:ln>
            <a:noFill/>
          </a:ln>
        </p:spPr>
        <p:txBody>
          <a:bodyPr spcFirstLastPara="1" wrap="square" lIns="99044" tIns="49510" rIns="99044" bIns="49510" anchor="t" anchorCtr="0">
            <a:spAutoFit/>
          </a:bodyPr>
          <a:lstStyle/>
          <a:p>
            <a:pPr algn="ctr"/>
            <a:r>
              <a:rPr lang="en-US" sz="1518" dirty="0">
                <a:solidFill>
                  <a:srgbClr val="000000"/>
                </a:solidFill>
                <a:latin typeface="Comic Sans MS" panose="030F0702030302020204" pitchFamily="66" charset="0"/>
                <a:ea typeface="Arial"/>
                <a:cs typeface="Arial"/>
                <a:sym typeface="Arial"/>
              </a:rPr>
              <a:t>Science and Technology</a:t>
            </a:r>
            <a:endParaRPr sz="1951" dirty="0">
              <a:latin typeface="Comic Sans MS" panose="030F0702030302020204" pitchFamily="66"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15"/>
          <p:cNvSpPr txBox="1"/>
          <p:nvPr/>
        </p:nvSpPr>
        <p:spPr>
          <a:xfrm>
            <a:off x="221780" y="475736"/>
            <a:ext cx="6310280" cy="5231713"/>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Learning and the Curriculum </a:t>
            </a:r>
            <a:endParaRPr sz="2000" b="1" u="sng" dirty="0">
              <a:solidFill>
                <a:schemeClr val="dk1"/>
              </a:solidFill>
              <a:latin typeface="Comic Sans MS" panose="030F0702030302020204" pitchFamily="66" charset="0"/>
              <a:ea typeface="Thonburi"/>
              <a:cs typeface="Thonburi"/>
              <a:sym typeface="Thonburi"/>
            </a:endParaRPr>
          </a:p>
          <a:p>
            <a:pPr>
              <a:lnSpc>
                <a:spcPct val="114999"/>
              </a:lnSpc>
              <a:spcBef>
                <a:spcPts val="1300"/>
              </a:spcBef>
              <a:buClr>
                <a:schemeClr val="dk1"/>
              </a:buClr>
              <a:buSzPts val="1100"/>
            </a:pPr>
            <a:r>
              <a:rPr lang="en-US" sz="1200" b="1" dirty="0">
                <a:solidFill>
                  <a:schemeClr val="dk1"/>
                </a:solidFill>
                <a:latin typeface="Comic Sans MS" panose="030F0702030302020204" pitchFamily="66" charset="0"/>
                <a:ea typeface="Arial"/>
                <a:cs typeface="Arial"/>
                <a:sym typeface="Arial"/>
              </a:rPr>
              <a:t>Health </a:t>
            </a:r>
            <a:r>
              <a:rPr lang="en-US" sz="1200" dirty="0">
                <a:solidFill>
                  <a:schemeClr val="dk1"/>
                </a:solidFill>
                <a:latin typeface="Comic Sans MS" panose="030F0702030302020204" pitchFamily="66" charset="0"/>
                <a:ea typeface="Arial"/>
                <a:cs typeface="Arial"/>
                <a:sym typeface="Arial"/>
              </a:rPr>
              <a:t>and </a:t>
            </a:r>
            <a:r>
              <a:rPr lang="en-US" sz="1200" b="1" dirty="0">
                <a:solidFill>
                  <a:schemeClr val="dk1"/>
                </a:solidFill>
                <a:latin typeface="Comic Sans MS" panose="030F0702030302020204" pitchFamily="66" charset="0"/>
                <a:ea typeface="Arial"/>
                <a:cs typeface="Arial"/>
                <a:sym typeface="Arial"/>
              </a:rPr>
              <a:t>Wellbeing </a:t>
            </a:r>
            <a:r>
              <a:rPr lang="en-US" sz="1200" dirty="0">
                <a:solidFill>
                  <a:schemeClr val="dk1"/>
                </a:solidFill>
                <a:latin typeface="Comic Sans MS" panose="030F0702030302020204" pitchFamily="66" charset="0"/>
                <a:ea typeface="Arial"/>
                <a:cs typeface="Arial"/>
                <a:sym typeface="Arial"/>
              </a:rPr>
              <a:t>is about looking after their </a:t>
            </a:r>
            <a:r>
              <a:rPr lang="en-US" sz="1200" b="1" dirty="0">
                <a:solidFill>
                  <a:schemeClr val="dk1"/>
                </a:solidFill>
                <a:latin typeface="Comic Sans MS" panose="030F0702030302020204" pitchFamily="66" charset="0"/>
                <a:ea typeface="Arial"/>
                <a:cs typeface="Arial"/>
                <a:sym typeface="Arial"/>
              </a:rPr>
              <a:t>physical </a:t>
            </a:r>
            <a:r>
              <a:rPr lang="en-US" sz="1200" dirty="0">
                <a:solidFill>
                  <a:schemeClr val="dk1"/>
                </a:solidFill>
                <a:latin typeface="Comic Sans MS" panose="030F0702030302020204" pitchFamily="66" charset="0"/>
                <a:ea typeface="Arial"/>
                <a:cs typeface="Arial"/>
                <a:sym typeface="Arial"/>
              </a:rPr>
              <a:t>and </a:t>
            </a:r>
            <a:r>
              <a:rPr lang="en-US" sz="1200" b="1" dirty="0">
                <a:solidFill>
                  <a:schemeClr val="dk1"/>
                </a:solidFill>
                <a:latin typeface="Comic Sans MS" panose="030F0702030302020204" pitchFamily="66" charset="0"/>
                <a:ea typeface="Arial"/>
                <a:cs typeface="Arial"/>
                <a:sym typeface="Arial"/>
              </a:rPr>
              <a:t>mental health</a:t>
            </a:r>
            <a:r>
              <a:rPr lang="en-US" sz="1200" dirty="0">
                <a:solidFill>
                  <a:schemeClr val="dk1"/>
                </a:solidFill>
                <a:latin typeface="Comic Sans MS" panose="030F0702030302020204" pitchFamily="66" charset="0"/>
                <a:ea typeface="Arial"/>
                <a:cs typeface="Arial"/>
                <a:sym typeface="Arial"/>
              </a:rPr>
              <a:t> including </a:t>
            </a:r>
            <a:r>
              <a:rPr lang="en-US" sz="1200" b="1" dirty="0">
                <a:solidFill>
                  <a:schemeClr val="dk1"/>
                </a:solidFill>
                <a:latin typeface="Comic Sans MS" panose="030F0702030302020204" pitchFamily="66" charset="0"/>
                <a:ea typeface="Arial"/>
                <a:cs typeface="Arial"/>
                <a:sym typeface="Arial"/>
              </a:rPr>
              <a:t>emotional wellbeing</a:t>
            </a:r>
            <a:r>
              <a:rPr lang="en-US" sz="1200" dirty="0">
                <a:solidFill>
                  <a:schemeClr val="dk1"/>
                </a:solidFill>
                <a:latin typeface="Comic Sans MS" panose="030F0702030302020204" pitchFamily="66" charset="0"/>
                <a:ea typeface="Arial"/>
                <a:cs typeface="Arial"/>
                <a:sym typeface="Arial"/>
              </a:rPr>
              <a:t>. They will learn about </a:t>
            </a:r>
            <a:r>
              <a:rPr lang="en-US" sz="1200" b="1" dirty="0">
                <a:solidFill>
                  <a:schemeClr val="dk1"/>
                </a:solidFill>
                <a:latin typeface="Comic Sans MS" panose="030F0702030302020204" pitchFamily="66" charset="0"/>
                <a:ea typeface="Arial"/>
                <a:cs typeface="Arial"/>
                <a:sym typeface="Arial"/>
              </a:rPr>
              <a:t>healthy eating</a:t>
            </a:r>
            <a:r>
              <a:rPr lang="en-US" sz="1200" dirty="0">
                <a:solidFill>
                  <a:schemeClr val="dk1"/>
                </a:solidFill>
                <a:latin typeface="Comic Sans MS" panose="030F0702030302020204" pitchFamily="66" charset="0"/>
                <a:ea typeface="Arial"/>
                <a:cs typeface="Arial"/>
                <a:sym typeface="Arial"/>
              </a:rPr>
              <a:t> and how to make </a:t>
            </a:r>
            <a:r>
              <a:rPr lang="en-US" sz="1200" b="1" dirty="0">
                <a:solidFill>
                  <a:schemeClr val="dk1"/>
                </a:solidFill>
                <a:latin typeface="Comic Sans MS" panose="030F0702030302020204" pitchFamily="66" charset="0"/>
                <a:ea typeface="Arial"/>
                <a:cs typeface="Arial"/>
                <a:sym typeface="Arial"/>
              </a:rPr>
              <a:t>good decisions</a:t>
            </a:r>
            <a:r>
              <a:rPr lang="en-US" sz="1200" dirty="0">
                <a:solidFill>
                  <a:schemeClr val="dk1"/>
                </a:solidFill>
                <a:latin typeface="Comic Sans MS" panose="030F0702030302020204" pitchFamily="66" charset="0"/>
                <a:ea typeface="Arial"/>
                <a:cs typeface="Arial"/>
                <a:sym typeface="Arial"/>
              </a:rPr>
              <a:t>, deal with </a:t>
            </a:r>
            <a:r>
              <a:rPr lang="en-US" sz="1200" b="1" dirty="0">
                <a:solidFill>
                  <a:schemeClr val="dk1"/>
                </a:solidFill>
                <a:latin typeface="Comic Sans MS" panose="030F0702030302020204" pitchFamily="66" charset="0"/>
                <a:ea typeface="Arial"/>
                <a:cs typeface="Arial"/>
                <a:sym typeface="Arial"/>
              </a:rPr>
              <a:t>influences </a:t>
            </a:r>
            <a:r>
              <a:rPr lang="en-US" sz="1200" dirty="0">
                <a:solidFill>
                  <a:schemeClr val="dk1"/>
                </a:solidFill>
                <a:latin typeface="Comic Sans MS" panose="030F0702030302020204" pitchFamily="66" charset="0"/>
                <a:ea typeface="Arial"/>
                <a:cs typeface="Arial"/>
                <a:sym typeface="Arial"/>
              </a:rPr>
              <a:t>and develop </a:t>
            </a:r>
            <a:r>
              <a:rPr lang="en-US" sz="1200" b="1" dirty="0">
                <a:solidFill>
                  <a:schemeClr val="dk1"/>
                </a:solidFill>
                <a:latin typeface="Comic Sans MS" panose="030F0702030302020204" pitchFamily="66" charset="0"/>
                <a:ea typeface="Arial"/>
                <a:cs typeface="Arial"/>
                <a:sym typeface="Arial"/>
              </a:rPr>
              <a:t>healthy relationships.</a:t>
            </a:r>
            <a:r>
              <a:rPr lang="en-US" sz="1200" dirty="0">
                <a:solidFill>
                  <a:schemeClr val="dk1"/>
                </a:solidFill>
                <a:latin typeface="Comic Sans MS" panose="030F0702030302020204" pitchFamily="66" charset="0"/>
                <a:ea typeface="Arial"/>
                <a:cs typeface="Arial"/>
                <a:sym typeface="Arial"/>
              </a:rPr>
              <a:t> </a:t>
            </a:r>
            <a:endParaRPr sz="1200" dirty="0">
              <a:solidFill>
                <a:schemeClr val="dk1"/>
              </a:solidFill>
              <a:latin typeface="Comic Sans MS" panose="030F0702030302020204" pitchFamily="66" charset="0"/>
              <a:ea typeface="Arial"/>
              <a:cs typeface="Arial"/>
              <a:sym typeface="Arial"/>
            </a:endParaRPr>
          </a:p>
          <a:p>
            <a:pPr>
              <a:lnSpc>
                <a:spcPct val="114999"/>
              </a:lnSpc>
              <a:spcBef>
                <a:spcPts val="1300"/>
              </a:spcBef>
              <a:buClr>
                <a:schemeClr val="dk1"/>
              </a:buClr>
              <a:buSzPts val="1100"/>
            </a:pPr>
            <a:r>
              <a:rPr lang="en-US" sz="1200" dirty="0">
                <a:solidFill>
                  <a:schemeClr val="dk1"/>
                </a:solidFill>
                <a:latin typeface="Comic Sans MS" panose="030F0702030302020204" pitchFamily="66" charset="0"/>
                <a:ea typeface="Arial"/>
                <a:cs typeface="Arial"/>
                <a:sym typeface="Arial"/>
              </a:rPr>
              <a:t>In </a:t>
            </a:r>
            <a:r>
              <a:rPr lang="en-US" sz="1200" b="1" dirty="0">
                <a:solidFill>
                  <a:schemeClr val="dk1"/>
                </a:solidFill>
                <a:latin typeface="Comic Sans MS" panose="030F0702030302020204" pitchFamily="66" charset="0"/>
                <a:ea typeface="Arial"/>
                <a:cs typeface="Arial"/>
                <a:sym typeface="Arial"/>
              </a:rPr>
              <a:t>Languages, Literacy </a:t>
            </a:r>
            <a:r>
              <a:rPr lang="en-US" sz="1200" dirty="0">
                <a:solidFill>
                  <a:schemeClr val="dk1"/>
                </a:solidFill>
                <a:latin typeface="Comic Sans MS" panose="030F0702030302020204" pitchFamily="66" charset="0"/>
                <a:ea typeface="Arial"/>
                <a:cs typeface="Arial"/>
                <a:sym typeface="Arial"/>
              </a:rPr>
              <a:t>and </a:t>
            </a:r>
            <a:r>
              <a:rPr lang="en-US" sz="1200" b="1" dirty="0">
                <a:solidFill>
                  <a:schemeClr val="dk1"/>
                </a:solidFill>
                <a:latin typeface="Comic Sans MS" panose="030F0702030302020204" pitchFamily="66" charset="0"/>
                <a:ea typeface="Arial"/>
                <a:cs typeface="Arial"/>
                <a:sym typeface="Arial"/>
              </a:rPr>
              <a:t>Communication</a:t>
            </a:r>
            <a:r>
              <a:rPr lang="en-US" sz="1200" dirty="0">
                <a:solidFill>
                  <a:schemeClr val="dk1"/>
                </a:solidFill>
                <a:latin typeface="Comic Sans MS" panose="030F0702030302020204" pitchFamily="66" charset="0"/>
                <a:ea typeface="Arial"/>
                <a:cs typeface="Arial"/>
                <a:sym typeface="Arial"/>
              </a:rPr>
              <a:t>, they will learn about </a:t>
            </a:r>
            <a:r>
              <a:rPr lang="en-US" sz="1200" b="1" dirty="0">
                <a:solidFill>
                  <a:schemeClr val="dk1"/>
                </a:solidFill>
                <a:latin typeface="Comic Sans MS" panose="030F0702030302020204" pitchFamily="66" charset="0"/>
                <a:ea typeface="Arial"/>
                <a:cs typeface="Arial"/>
                <a:sym typeface="Arial"/>
              </a:rPr>
              <a:t>languages.</a:t>
            </a:r>
            <a:r>
              <a:rPr lang="en-US" sz="1200" dirty="0">
                <a:solidFill>
                  <a:schemeClr val="dk1"/>
                </a:solidFill>
                <a:latin typeface="Comic Sans MS" panose="030F0702030302020204" pitchFamily="66" charset="0"/>
                <a:ea typeface="Arial"/>
                <a:cs typeface="Arial"/>
                <a:sym typeface="Arial"/>
              </a:rPr>
              <a:t> They will understand and use </a:t>
            </a:r>
            <a:r>
              <a:rPr lang="en-US" sz="1200" b="1" dirty="0">
                <a:solidFill>
                  <a:schemeClr val="dk1"/>
                </a:solidFill>
                <a:latin typeface="Comic Sans MS" panose="030F0702030302020204" pitchFamily="66" charset="0"/>
                <a:ea typeface="Arial"/>
                <a:cs typeface="Arial"/>
                <a:sym typeface="Arial"/>
              </a:rPr>
              <a:t>Welsh,</a:t>
            </a:r>
            <a:r>
              <a:rPr lang="en-US" sz="1200" dirty="0">
                <a:solidFill>
                  <a:schemeClr val="dk1"/>
                </a:solidFill>
                <a:latin typeface="Comic Sans MS" panose="030F0702030302020204" pitchFamily="66" charset="0"/>
                <a:ea typeface="Arial"/>
                <a:cs typeface="Arial"/>
                <a:sym typeface="Arial"/>
              </a:rPr>
              <a:t> </a:t>
            </a:r>
            <a:r>
              <a:rPr lang="en-US" sz="1200" b="1" dirty="0">
                <a:solidFill>
                  <a:schemeClr val="dk1"/>
                </a:solidFill>
                <a:latin typeface="Comic Sans MS" panose="030F0702030302020204" pitchFamily="66" charset="0"/>
                <a:ea typeface="Arial"/>
                <a:cs typeface="Arial"/>
                <a:sym typeface="Arial"/>
              </a:rPr>
              <a:t>English </a:t>
            </a:r>
            <a:r>
              <a:rPr lang="en-US" sz="1200" dirty="0">
                <a:solidFill>
                  <a:schemeClr val="dk1"/>
                </a:solidFill>
                <a:latin typeface="Comic Sans MS" panose="030F0702030302020204" pitchFamily="66" charset="0"/>
                <a:ea typeface="Arial"/>
                <a:cs typeface="Arial"/>
                <a:sym typeface="Arial"/>
              </a:rPr>
              <a:t>and other </a:t>
            </a:r>
            <a:r>
              <a:rPr lang="en-US" sz="1200" b="1" dirty="0">
                <a:solidFill>
                  <a:schemeClr val="dk1"/>
                </a:solidFill>
                <a:latin typeface="Comic Sans MS" panose="030F0702030302020204" pitchFamily="66" charset="0"/>
                <a:ea typeface="Arial"/>
                <a:cs typeface="Arial"/>
                <a:sym typeface="Arial"/>
              </a:rPr>
              <a:t>languages</a:t>
            </a:r>
            <a:r>
              <a:rPr lang="en-US" sz="1200" dirty="0">
                <a:solidFill>
                  <a:schemeClr val="dk1"/>
                </a:solidFill>
                <a:latin typeface="Comic Sans MS" panose="030F0702030302020204" pitchFamily="66" charset="0"/>
                <a:ea typeface="Arial"/>
                <a:cs typeface="Arial"/>
                <a:sym typeface="Arial"/>
              </a:rPr>
              <a:t> (Spanish and British Sign Language). They will </a:t>
            </a:r>
            <a:r>
              <a:rPr lang="en-US" sz="1200" b="1" dirty="0">
                <a:solidFill>
                  <a:schemeClr val="dk1"/>
                </a:solidFill>
                <a:latin typeface="Comic Sans MS" panose="030F0702030302020204" pitchFamily="66" charset="0"/>
                <a:ea typeface="Arial"/>
                <a:cs typeface="Arial"/>
                <a:sym typeface="Arial"/>
              </a:rPr>
              <a:t>study </a:t>
            </a:r>
            <a:r>
              <a:rPr lang="en-US" sz="1200" dirty="0">
                <a:solidFill>
                  <a:schemeClr val="dk1"/>
                </a:solidFill>
                <a:latin typeface="Comic Sans MS" panose="030F0702030302020204" pitchFamily="66" charset="0"/>
                <a:ea typeface="Arial"/>
                <a:cs typeface="Arial"/>
                <a:sym typeface="Arial"/>
              </a:rPr>
              <a:t>and create </a:t>
            </a:r>
            <a:r>
              <a:rPr lang="en-US" sz="1200" b="1" dirty="0">
                <a:solidFill>
                  <a:schemeClr val="dk1"/>
                </a:solidFill>
                <a:latin typeface="Comic Sans MS" panose="030F0702030302020204" pitchFamily="66" charset="0"/>
                <a:ea typeface="Arial"/>
                <a:cs typeface="Arial"/>
                <a:sym typeface="Arial"/>
              </a:rPr>
              <a:t>literature,</a:t>
            </a:r>
            <a:r>
              <a:rPr lang="en-US" sz="1200" dirty="0">
                <a:solidFill>
                  <a:schemeClr val="dk1"/>
                </a:solidFill>
                <a:latin typeface="Comic Sans MS" panose="030F0702030302020204" pitchFamily="66" charset="0"/>
                <a:ea typeface="Arial"/>
                <a:cs typeface="Arial"/>
                <a:sym typeface="Arial"/>
              </a:rPr>
              <a:t> and </a:t>
            </a:r>
            <a:r>
              <a:rPr lang="en-US" sz="1200" b="1" dirty="0">
                <a:solidFill>
                  <a:schemeClr val="dk1"/>
                </a:solidFill>
                <a:latin typeface="Comic Sans MS" panose="030F0702030302020204" pitchFamily="66" charset="0"/>
                <a:ea typeface="Arial"/>
                <a:cs typeface="Arial"/>
                <a:sym typeface="Arial"/>
              </a:rPr>
              <a:t>communicate </a:t>
            </a:r>
            <a:r>
              <a:rPr lang="en-US" sz="1200" dirty="0">
                <a:solidFill>
                  <a:schemeClr val="dk1"/>
                </a:solidFill>
                <a:latin typeface="Comic Sans MS" panose="030F0702030302020204" pitchFamily="66" charset="0"/>
                <a:ea typeface="Arial"/>
                <a:cs typeface="Arial"/>
                <a:sym typeface="Arial"/>
              </a:rPr>
              <a:t>in </a:t>
            </a:r>
            <a:r>
              <a:rPr lang="en-US" sz="1200" b="1" dirty="0">
                <a:solidFill>
                  <a:schemeClr val="dk1"/>
                </a:solidFill>
                <a:latin typeface="Comic Sans MS" panose="030F0702030302020204" pitchFamily="66" charset="0"/>
                <a:ea typeface="Arial"/>
                <a:cs typeface="Arial"/>
                <a:sym typeface="Arial"/>
              </a:rPr>
              <a:t>spoken, written </a:t>
            </a:r>
            <a:r>
              <a:rPr lang="en-US" sz="1200" dirty="0">
                <a:solidFill>
                  <a:schemeClr val="dk1"/>
                </a:solidFill>
                <a:latin typeface="Comic Sans MS" panose="030F0702030302020204" pitchFamily="66" charset="0"/>
                <a:ea typeface="Arial"/>
                <a:cs typeface="Arial"/>
                <a:sym typeface="Arial"/>
              </a:rPr>
              <a:t>or </a:t>
            </a:r>
            <a:r>
              <a:rPr lang="en-US" sz="1200" b="1" dirty="0">
                <a:solidFill>
                  <a:schemeClr val="dk1"/>
                </a:solidFill>
                <a:latin typeface="Comic Sans MS" panose="030F0702030302020204" pitchFamily="66" charset="0"/>
                <a:ea typeface="Arial"/>
                <a:cs typeface="Arial"/>
                <a:sym typeface="Arial"/>
              </a:rPr>
              <a:t>visual</a:t>
            </a:r>
            <a:r>
              <a:rPr lang="en-US" sz="1200" dirty="0">
                <a:solidFill>
                  <a:schemeClr val="dk1"/>
                </a:solidFill>
                <a:latin typeface="Comic Sans MS" panose="030F0702030302020204" pitchFamily="66" charset="0"/>
                <a:ea typeface="Arial"/>
                <a:cs typeface="Arial"/>
                <a:sym typeface="Arial"/>
              </a:rPr>
              <a:t> ways. This could include </a:t>
            </a:r>
            <a:r>
              <a:rPr lang="en-US" sz="1200" b="1" dirty="0">
                <a:solidFill>
                  <a:schemeClr val="dk1"/>
                </a:solidFill>
                <a:latin typeface="Comic Sans MS" panose="030F0702030302020204" pitchFamily="66" charset="0"/>
                <a:ea typeface="Arial"/>
                <a:cs typeface="Arial"/>
                <a:sym typeface="Arial"/>
              </a:rPr>
              <a:t>poetry, drama</a:t>
            </a:r>
            <a:r>
              <a:rPr lang="en-US" sz="1200" dirty="0">
                <a:solidFill>
                  <a:schemeClr val="dk1"/>
                </a:solidFill>
                <a:latin typeface="Comic Sans MS" panose="030F0702030302020204" pitchFamily="66" charset="0"/>
                <a:ea typeface="Arial"/>
                <a:cs typeface="Arial"/>
                <a:sym typeface="Arial"/>
              </a:rPr>
              <a:t> and </a:t>
            </a:r>
            <a:r>
              <a:rPr lang="en-US" sz="1200" b="1" dirty="0">
                <a:solidFill>
                  <a:schemeClr val="dk1"/>
                </a:solidFill>
                <a:latin typeface="Comic Sans MS" panose="030F0702030302020204" pitchFamily="66" charset="0"/>
                <a:ea typeface="Arial"/>
                <a:cs typeface="Arial"/>
                <a:sym typeface="Arial"/>
              </a:rPr>
              <a:t>film</a:t>
            </a:r>
            <a:r>
              <a:rPr lang="en-US" sz="1200" dirty="0">
                <a:solidFill>
                  <a:schemeClr val="dk1"/>
                </a:solidFill>
                <a:latin typeface="Comic Sans MS" panose="030F0702030302020204" pitchFamily="66" charset="0"/>
                <a:ea typeface="Arial"/>
                <a:cs typeface="Arial"/>
                <a:sym typeface="Arial"/>
              </a:rPr>
              <a:t>. </a:t>
            </a:r>
            <a:endParaRPr sz="1200" dirty="0">
              <a:latin typeface="Comic Sans MS" panose="030F0702030302020204" pitchFamily="66" charset="0"/>
            </a:endParaRPr>
          </a:p>
          <a:p>
            <a:pPr>
              <a:lnSpc>
                <a:spcPct val="114999"/>
              </a:lnSpc>
              <a:spcBef>
                <a:spcPts val="1300"/>
              </a:spcBef>
              <a:buClr>
                <a:schemeClr val="dk1"/>
              </a:buClr>
              <a:buSzPts val="1100"/>
            </a:pPr>
            <a:r>
              <a:rPr lang="en-US" sz="1200" dirty="0">
                <a:solidFill>
                  <a:schemeClr val="dk1"/>
                </a:solidFill>
                <a:latin typeface="Comic Sans MS" panose="030F0702030302020204" pitchFamily="66" charset="0"/>
                <a:ea typeface="Arial"/>
                <a:cs typeface="Arial"/>
                <a:sym typeface="Arial"/>
              </a:rPr>
              <a:t>In</a:t>
            </a:r>
            <a:r>
              <a:rPr lang="en-US" sz="1200" b="1" dirty="0">
                <a:solidFill>
                  <a:schemeClr val="dk1"/>
                </a:solidFill>
                <a:latin typeface="Comic Sans MS" panose="030F0702030302020204" pitchFamily="66" charset="0"/>
                <a:ea typeface="Arial"/>
                <a:cs typeface="Arial"/>
                <a:sym typeface="Arial"/>
              </a:rPr>
              <a:t> Science </a:t>
            </a:r>
            <a:r>
              <a:rPr lang="en-US" sz="1200" dirty="0">
                <a:solidFill>
                  <a:schemeClr val="dk1"/>
                </a:solidFill>
                <a:latin typeface="Comic Sans MS" panose="030F0702030302020204" pitchFamily="66" charset="0"/>
                <a:ea typeface="Arial"/>
                <a:cs typeface="Arial"/>
                <a:sym typeface="Arial"/>
              </a:rPr>
              <a:t>and </a:t>
            </a:r>
            <a:r>
              <a:rPr lang="en-US" sz="1200" b="1" dirty="0">
                <a:solidFill>
                  <a:schemeClr val="dk1"/>
                </a:solidFill>
                <a:latin typeface="Comic Sans MS" panose="030F0702030302020204" pitchFamily="66" charset="0"/>
                <a:ea typeface="Arial"/>
                <a:cs typeface="Arial"/>
                <a:sym typeface="Arial"/>
              </a:rPr>
              <a:t>Technology </a:t>
            </a:r>
            <a:r>
              <a:rPr lang="en-US" sz="1200" dirty="0">
                <a:solidFill>
                  <a:schemeClr val="dk1"/>
                </a:solidFill>
                <a:latin typeface="Comic Sans MS" panose="030F0702030302020204" pitchFamily="66" charset="0"/>
                <a:ea typeface="Arial"/>
                <a:cs typeface="Arial"/>
                <a:sym typeface="Arial"/>
              </a:rPr>
              <a:t>your child will learn about</a:t>
            </a:r>
            <a:r>
              <a:rPr lang="en-US" sz="1200" b="1" dirty="0">
                <a:solidFill>
                  <a:schemeClr val="dk1"/>
                </a:solidFill>
                <a:latin typeface="Comic Sans MS" panose="030F0702030302020204" pitchFamily="66" charset="0"/>
                <a:ea typeface="Arial"/>
                <a:cs typeface="Arial"/>
                <a:sym typeface="Arial"/>
              </a:rPr>
              <a:t> biology, chemistry, physics, computer science</a:t>
            </a:r>
            <a:r>
              <a:rPr lang="en-US" sz="1200" dirty="0">
                <a:solidFill>
                  <a:schemeClr val="dk1"/>
                </a:solidFill>
                <a:latin typeface="Comic Sans MS" panose="030F0702030302020204" pitchFamily="66" charset="0"/>
                <a:ea typeface="Arial"/>
                <a:cs typeface="Arial"/>
                <a:sym typeface="Arial"/>
              </a:rPr>
              <a:t> and </a:t>
            </a:r>
            <a:r>
              <a:rPr lang="en-US" sz="1200" b="1" dirty="0">
                <a:solidFill>
                  <a:schemeClr val="dk1"/>
                </a:solidFill>
                <a:latin typeface="Comic Sans MS" panose="030F0702030302020204" pitchFamily="66" charset="0"/>
                <a:ea typeface="Arial"/>
                <a:cs typeface="Arial"/>
                <a:sym typeface="Arial"/>
              </a:rPr>
              <a:t>design technology.</a:t>
            </a:r>
            <a:r>
              <a:rPr lang="en-US" sz="1200" dirty="0">
                <a:solidFill>
                  <a:schemeClr val="dk1"/>
                </a:solidFill>
                <a:latin typeface="Comic Sans MS" panose="030F0702030302020204" pitchFamily="66" charset="0"/>
                <a:ea typeface="Arial"/>
                <a:cs typeface="Arial"/>
                <a:sym typeface="Arial"/>
              </a:rPr>
              <a:t> They will learn about </a:t>
            </a:r>
            <a:r>
              <a:rPr lang="en-US" sz="1200" b="1" dirty="0">
                <a:solidFill>
                  <a:schemeClr val="dk1"/>
                </a:solidFill>
                <a:latin typeface="Comic Sans MS" panose="030F0702030302020204" pitchFamily="66" charset="0"/>
                <a:ea typeface="Arial"/>
                <a:cs typeface="Arial"/>
                <a:sym typeface="Arial"/>
              </a:rPr>
              <a:t>design </a:t>
            </a:r>
            <a:r>
              <a:rPr lang="en-US" sz="1200" dirty="0">
                <a:solidFill>
                  <a:schemeClr val="dk1"/>
                </a:solidFill>
                <a:latin typeface="Comic Sans MS" panose="030F0702030302020204" pitchFamily="66" charset="0"/>
                <a:ea typeface="Arial"/>
                <a:cs typeface="Arial"/>
                <a:sym typeface="Arial"/>
              </a:rPr>
              <a:t>and </a:t>
            </a:r>
            <a:r>
              <a:rPr lang="en-US" sz="1200" b="1" dirty="0">
                <a:solidFill>
                  <a:schemeClr val="dk1"/>
                </a:solidFill>
                <a:latin typeface="Comic Sans MS" panose="030F0702030302020204" pitchFamily="66" charset="0"/>
                <a:ea typeface="Arial"/>
                <a:cs typeface="Arial"/>
                <a:sym typeface="Arial"/>
              </a:rPr>
              <a:t>engineering, living things, matter, forces</a:t>
            </a:r>
            <a:r>
              <a:rPr lang="en-US" sz="1200" dirty="0">
                <a:solidFill>
                  <a:schemeClr val="dk1"/>
                </a:solidFill>
                <a:latin typeface="Comic Sans MS" panose="030F0702030302020204" pitchFamily="66" charset="0"/>
                <a:ea typeface="Arial"/>
                <a:cs typeface="Arial"/>
                <a:sym typeface="Arial"/>
              </a:rPr>
              <a:t> and </a:t>
            </a:r>
            <a:r>
              <a:rPr lang="en-US" sz="1200" b="1" dirty="0">
                <a:solidFill>
                  <a:schemeClr val="dk1"/>
                </a:solidFill>
                <a:latin typeface="Comic Sans MS" panose="030F0702030302020204" pitchFamily="66" charset="0"/>
                <a:ea typeface="Arial"/>
                <a:cs typeface="Arial"/>
                <a:sym typeface="Arial"/>
              </a:rPr>
              <a:t>energy,</a:t>
            </a:r>
            <a:r>
              <a:rPr lang="en-US" sz="1200" dirty="0">
                <a:solidFill>
                  <a:schemeClr val="dk1"/>
                </a:solidFill>
                <a:latin typeface="Comic Sans MS" panose="030F0702030302020204" pitchFamily="66" charset="0"/>
                <a:ea typeface="Arial"/>
                <a:cs typeface="Arial"/>
                <a:sym typeface="Arial"/>
              </a:rPr>
              <a:t> and how </a:t>
            </a:r>
            <a:r>
              <a:rPr lang="en-US" sz="1200" b="1" dirty="0">
                <a:solidFill>
                  <a:schemeClr val="dk1"/>
                </a:solidFill>
                <a:latin typeface="Comic Sans MS" panose="030F0702030302020204" pitchFamily="66" charset="0"/>
                <a:ea typeface="Arial"/>
                <a:cs typeface="Arial"/>
                <a:sym typeface="Arial"/>
              </a:rPr>
              <a:t>computers work.</a:t>
            </a:r>
            <a:r>
              <a:rPr lang="en-US" sz="1200" dirty="0">
                <a:solidFill>
                  <a:schemeClr val="dk1"/>
                </a:solidFill>
                <a:latin typeface="Comic Sans MS" panose="030F0702030302020204" pitchFamily="66" charset="0"/>
                <a:ea typeface="Arial"/>
                <a:cs typeface="Arial"/>
                <a:sym typeface="Arial"/>
              </a:rPr>
              <a:t> </a:t>
            </a:r>
            <a:endParaRPr sz="1200" dirty="0">
              <a:solidFill>
                <a:schemeClr val="dk1"/>
              </a:solidFill>
              <a:latin typeface="Comic Sans MS" panose="030F0702030302020204" pitchFamily="66" charset="0"/>
              <a:ea typeface="Arial"/>
              <a:cs typeface="Arial"/>
              <a:sym typeface="Arial"/>
            </a:endParaRPr>
          </a:p>
          <a:p>
            <a:pPr algn="ctr">
              <a:buClr>
                <a:schemeClr val="dk1"/>
              </a:buClr>
              <a:buSzPts val="3200"/>
            </a:pPr>
            <a:br>
              <a:rPr lang="en-US" sz="3467" dirty="0">
                <a:solidFill>
                  <a:schemeClr val="dk1"/>
                </a:solidFill>
                <a:latin typeface="Calibri"/>
                <a:ea typeface="Calibri"/>
                <a:cs typeface="Calibri"/>
                <a:sym typeface="Calibri"/>
              </a:rPr>
            </a:br>
            <a:endParaRPr sz="1192" dirty="0">
              <a:solidFill>
                <a:schemeClr val="dk1"/>
              </a:solidFill>
              <a:latin typeface="Arial"/>
              <a:ea typeface="Arial"/>
              <a:cs typeface="Arial"/>
              <a:sym typeface="Arial"/>
            </a:endParaRPr>
          </a:p>
          <a:p>
            <a:pPr>
              <a:lnSpc>
                <a:spcPct val="130000"/>
              </a:lnSpc>
              <a:buClr>
                <a:schemeClr val="dk1"/>
              </a:buClr>
              <a:buSzPts val="1100"/>
            </a:pPr>
            <a:endParaRPr sz="1192" dirty="0">
              <a:solidFill>
                <a:schemeClr val="dk1"/>
              </a:solidFill>
              <a:latin typeface="Arial"/>
              <a:ea typeface="Arial"/>
              <a:cs typeface="Arial"/>
              <a:sym typeface="Arial"/>
            </a:endParaRPr>
          </a:p>
          <a:p>
            <a:pPr>
              <a:spcBef>
                <a:spcPts val="653"/>
              </a:spcBef>
              <a:buClr>
                <a:schemeClr val="dk1"/>
              </a:buClr>
              <a:buSzPts val="1100"/>
            </a:pPr>
            <a:endParaRPr sz="1192" dirty="0">
              <a:solidFill>
                <a:schemeClr val="dk1"/>
              </a:solidFill>
              <a:latin typeface="Arial"/>
              <a:ea typeface="Arial"/>
              <a:cs typeface="Arial"/>
              <a:sym typeface="Arial"/>
            </a:endParaRPr>
          </a:p>
          <a:p>
            <a:pPr>
              <a:buClr>
                <a:schemeClr val="dk1"/>
              </a:buClr>
              <a:buSzPts val="1200"/>
            </a:pPr>
            <a:endParaRPr sz="1300" dirty="0">
              <a:solidFill>
                <a:schemeClr val="dk1"/>
              </a:solidFill>
              <a:latin typeface="Arial"/>
              <a:ea typeface="Arial"/>
              <a:cs typeface="Arial"/>
              <a:sym typeface="Arial"/>
            </a:endParaRPr>
          </a:p>
          <a:p>
            <a:pPr>
              <a:buClr>
                <a:schemeClr val="dk1"/>
              </a:buClr>
              <a:buSzPts val="1200"/>
            </a:pPr>
            <a:endParaRPr sz="1300" dirty="0">
              <a:solidFill>
                <a:schemeClr val="dk1"/>
              </a:solidFill>
              <a:latin typeface="Arial"/>
              <a:ea typeface="Arial"/>
              <a:cs typeface="Arial"/>
              <a:sym typeface="Arial"/>
            </a:endParaRPr>
          </a:p>
          <a:p>
            <a:pPr>
              <a:buClr>
                <a:schemeClr val="dk1"/>
              </a:buClr>
              <a:buSzPts val="1200"/>
            </a:pPr>
            <a:endParaRPr sz="1300" dirty="0">
              <a:solidFill>
                <a:schemeClr val="dk1"/>
              </a:solidFill>
              <a:latin typeface="Arial"/>
              <a:ea typeface="Arial"/>
              <a:cs typeface="Arial"/>
              <a:sym typeface="Arial"/>
            </a:endParaRPr>
          </a:p>
          <a:p>
            <a:pPr>
              <a:buClr>
                <a:schemeClr val="dk1"/>
              </a:buClr>
              <a:buSzPts val="1200"/>
            </a:pPr>
            <a:endParaRPr sz="1300" dirty="0">
              <a:solidFill>
                <a:schemeClr val="dk1"/>
              </a:solidFill>
              <a:latin typeface="Thonburi"/>
              <a:ea typeface="Thonburi"/>
              <a:cs typeface="Thonburi"/>
              <a:sym typeface="Thonburi"/>
            </a:endParaRPr>
          </a:p>
        </p:txBody>
      </p:sp>
      <p:sp>
        <p:nvSpPr>
          <p:cNvPr id="242" name="Google Shape;242;p15"/>
          <p:cNvSpPr/>
          <p:nvPr/>
        </p:nvSpPr>
        <p:spPr>
          <a:xfrm>
            <a:off x="185383" y="280333"/>
            <a:ext cx="6487234" cy="9270068"/>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sp>
        <p:nvSpPr>
          <p:cNvPr id="243" name="Google Shape;243;p15"/>
          <p:cNvSpPr txBox="1"/>
          <p:nvPr/>
        </p:nvSpPr>
        <p:spPr>
          <a:xfrm>
            <a:off x="325941" y="3623691"/>
            <a:ext cx="6125659" cy="2131312"/>
          </a:xfrm>
          <a:prstGeom prst="rect">
            <a:avLst/>
          </a:prstGeom>
          <a:ln/>
        </p:spPr>
        <p:style>
          <a:lnRef idx="2">
            <a:schemeClr val="dk1"/>
          </a:lnRef>
          <a:fillRef idx="1">
            <a:schemeClr val="lt1"/>
          </a:fillRef>
          <a:effectRef idx="0">
            <a:schemeClr val="dk1"/>
          </a:effectRef>
          <a:fontRef idx="minor">
            <a:schemeClr val="dk1"/>
          </a:fontRef>
        </p:style>
        <p:txBody>
          <a:bodyPr spcFirstLastPara="1" wrap="square" lIns="99044" tIns="49510" rIns="99044" bIns="49510" anchor="t" anchorCtr="0">
            <a:spAutoFit/>
          </a:bodyPr>
          <a:lstStyle/>
          <a:p>
            <a:r>
              <a:rPr lang="en-US" sz="1200" b="1" u="sng" dirty="0">
                <a:latin typeface="Comic Sans MS" panose="030F0702030302020204" pitchFamily="66" charset="0"/>
                <a:ea typeface="Arial"/>
                <a:cs typeface="Arial"/>
                <a:sym typeface="Arial"/>
              </a:rPr>
              <a:t>The curriculum also covers:​</a:t>
            </a:r>
          </a:p>
          <a:p>
            <a:endParaRPr sz="1200" dirty="0">
              <a:latin typeface="Comic Sans MS" panose="030F0702030302020204" pitchFamily="66" charset="0"/>
            </a:endParaRPr>
          </a:p>
          <a:p>
            <a:pPr marL="247647" indent="-247647">
              <a:buSzPts val="1100"/>
              <a:buFont typeface="Arial" panose="020B0604020202020204" pitchFamily="34" charset="0"/>
              <a:buChar char="•"/>
            </a:pPr>
            <a:r>
              <a:rPr lang="en-US" sz="1200" dirty="0">
                <a:latin typeface="Comic Sans MS" panose="030F0702030302020204" pitchFamily="66" charset="0"/>
                <a:ea typeface="Arial"/>
                <a:cs typeface="Arial"/>
                <a:sym typeface="Arial"/>
              </a:rPr>
              <a:t>Human rights​</a:t>
            </a:r>
            <a:endParaRPr sz="1200" dirty="0">
              <a:latin typeface="Comic Sans MS" panose="030F0702030302020204" pitchFamily="66" charset="0"/>
            </a:endParaRPr>
          </a:p>
          <a:p>
            <a:pPr marL="247647" indent="-247647">
              <a:buSzPts val="1100"/>
              <a:buFont typeface="Arial" panose="020B0604020202020204" pitchFamily="34" charset="0"/>
              <a:buChar char="•"/>
            </a:pPr>
            <a:r>
              <a:rPr lang="en-US" sz="1200" dirty="0">
                <a:latin typeface="Comic Sans MS" panose="030F0702030302020204" pitchFamily="66" charset="0"/>
                <a:ea typeface="Arial"/>
                <a:cs typeface="Arial"/>
                <a:sym typeface="Arial"/>
              </a:rPr>
              <a:t>Diversity and respecting differences​</a:t>
            </a:r>
            <a:endParaRPr sz="1200" dirty="0">
              <a:latin typeface="Comic Sans MS" panose="030F0702030302020204" pitchFamily="66" charset="0"/>
            </a:endParaRPr>
          </a:p>
          <a:p>
            <a:pPr marL="247647" indent="-247647">
              <a:buSzPts val="1100"/>
              <a:buFont typeface="Arial" panose="020B0604020202020204" pitchFamily="34" charset="0"/>
              <a:buChar char="•"/>
            </a:pPr>
            <a:r>
              <a:rPr lang="en-US" sz="1200" dirty="0">
                <a:latin typeface="Comic Sans MS" panose="030F0702030302020204" pitchFamily="66" charset="0"/>
                <a:ea typeface="Arial"/>
                <a:cs typeface="Arial"/>
                <a:sym typeface="Arial"/>
              </a:rPr>
              <a:t>Experiences and skills for careers and the workplace​</a:t>
            </a:r>
            <a:endParaRPr sz="1200" dirty="0">
              <a:latin typeface="Comic Sans MS" panose="030F0702030302020204" pitchFamily="66" charset="0"/>
            </a:endParaRPr>
          </a:p>
          <a:p>
            <a:pPr marL="247647" indent="-247647">
              <a:buSzPts val="1100"/>
              <a:buFont typeface="Arial" panose="020B0604020202020204" pitchFamily="34" charset="0"/>
              <a:buChar char="•"/>
            </a:pPr>
            <a:r>
              <a:rPr lang="en-US" sz="1200" dirty="0">
                <a:latin typeface="Comic Sans MS" panose="030F0702030302020204" pitchFamily="66" charset="0"/>
                <a:ea typeface="Arial"/>
                <a:cs typeface="Arial"/>
                <a:sym typeface="Arial"/>
              </a:rPr>
              <a:t>Learning about local, national and international contexts​</a:t>
            </a:r>
            <a:endParaRPr sz="1200" dirty="0">
              <a:latin typeface="Comic Sans MS" panose="030F0702030302020204" pitchFamily="66" charset="0"/>
            </a:endParaRPr>
          </a:p>
          <a:p>
            <a:pPr marL="247647" indent="-247647">
              <a:buSzPts val="1100"/>
              <a:buFont typeface="Arial" panose="020B0604020202020204" pitchFamily="34" charset="0"/>
              <a:buChar char="•"/>
            </a:pPr>
            <a:r>
              <a:rPr lang="en-US" sz="1200" dirty="0">
                <a:latin typeface="Comic Sans MS" panose="030F0702030302020204" pitchFamily="66" charset="0"/>
                <a:ea typeface="Arial"/>
                <a:cs typeface="Arial"/>
                <a:sym typeface="Arial"/>
              </a:rPr>
              <a:t>Developmentally appropriate relationships and sexuality education​</a:t>
            </a:r>
            <a:endParaRPr sz="1200" dirty="0">
              <a:latin typeface="Comic Sans MS" panose="030F0702030302020204" pitchFamily="66" charset="0"/>
            </a:endParaRPr>
          </a:p>
          <a:p>
            <a:endParaRPr sz="1200" dirty="0">
              <a:latin typeface="Comic Sans MS" panose="030F0702030302020204" pitchFamily="66" charset="0"/>
              <a:ea typeface="Arial"/>
              <a:cs typeface="Arial"/>
              <a:sym typeface="Arial"/>
            </a:endParaRPr>
          </a:p>
          <a:p>
            <a:pPr algn="ctr"/>
            <a:r>
              <a:rPr lang="en-US" sz="1200" u="sng" dirty="0">
                <a:solidFill>
                  <a:srgbClr val="000000"/>
                </a:solidFill>
                <a:latin typeface="Comic Sans MS" panose="030F0702030302020204" pitchFamily="66" charset="0"/>
                <a:ea typeface="Arial"/>
                <a:cs typeface="Arial"/>
                <a:sym typeface="Arial"/>
              </a:rPr>
              <a:t>The new curriculum develops your child's knowledge, skills and experiences.</a:t>
            </a:r>
          </a:p>
          <a:p>
            <a:pPr algn="ctr"/>
            <a:r>
              <a:rPr lang="en-US" sz="1200" u="sng" dirty="0">
                <a:solidFill>
                  <a:srgbClr val="000000"/>
                </a:solidFill>
                <a:latin typeface="Comic Sans MS" panose="030F0702030302020204" pitchFamily="66" charset="0"/>
                <a:ea typeface="Arial"/>
                <a:cs typeface="Arial"/>
                <a:sym typeface="Arial"/>
              </a:rPr>
              <a:t> </a:t>
            </a:r>
            <a:r>
              <a:rPr lang="en-GB" sz="1200" u="sng" dirty="0">
                <a:solidFill>
                  <a:srgbClr val="000000"/>
                </a:solidFill>
                <a:latin typeface="Comic Sans MS" panose="030F0702030302020204" pitchFamily="66" charset="0"/>
                <a:ea typeface="Arial"/>
                <a:cs typeface="Arial"/>
                <a:sym typeface="Arial"/>
              </a:rPr>
              <a:t>Learning in a way that works for your child</a:t>
            </a:r>
            <a:endParaRPr lang="en-GB" sz="1200" u="sng" dirty="0">
              <a:latin typeface="Comic Sans MS" panose="030F0702030302020204" pitchFamily="66" charset="0"/>
              <a:ea typeface="Arial"/>
              <a:cs typeface="Arial"/>
              <a:sym typeface="Arial"/>
            </a:endParaRPr>
          </a:p>
          <a:p>
            <a:endParaRPr sz="1200" dirty="0">
              <a:latin typeface="Comic Sans MS" panose="030F0702030302020204" pitchFamily="66" charset="0"/>
              <a:ea typeface="Arial"/>
              <a:cs typeface="Arial"/>
              <a:sym typeface="Arial"/>
            </a:endParaRPr>
          </a:p>
        </p:txBody>
      </p:sp>
      <p:sp>
        <p:nvSpPr>
          <p:cNvPr id="244" name="Google Shape;244;p15"/>
          <p:cNvSpPr txBox="1"/>
          <p:nvPr/>
        </p:nvSpPr>
        <p:spPr>
          <a:xfrm>
            <a:off x="185383" y="8681832"/>
            <a:ext cx="6398740" cy="530874"/>
          </a:xfrm>
          <a:prstGeom prst="rect">
            <a:avLst/>
          </a:prstGeom>
          <a:noFill/>
          <a:ln>
            <a:noFill/>
          </a:ln>
        </p:spPr>
        <p:txBody>
          <a:bodyPr spcFirstLastPara="1" wrap="square" lIns="99044" tIns="49510" rIns="99044" bIns="49510" anchor="t" anchorCtr="0">
            <a:spAutoFit/>
          </a:bodyPr>
          <a:lstStyle/>
          <a:p>
            <a:pPr algn="ctr"/>
            <a:r>
              <a:rPr lang="en-US" sz="1400" dirty="0">
                <a:latin typeface="Comic Sans MS" panose="030F0702030302020204" pitchFamily="66" charset="0"/>
                <a:ea typeface="Fredoka"/>
                <a:cs typeface="Fredoka"/>
                <a:sym typeface="Fredoka"/>
              </a:rPr>
              <a:t>Learning is not always linked to their age. It will not happen in the same way, or at the same time for everyone.</a:t>
            </a:r>
            <a:endParaRPr sz="1400" dirty="0">
              <a:latin typeface="Comic Sans MS" panose="030F0702030302020204" pitchFamily="66" charset="0"/>
              <a:ea typeface="Arial"/>
              <a:cs typeface="Arial"/>
              <a:sym typeface="Arial"/>
            </a:endParaRPr>
          </a:p>
        </p:txBody>
      </p:sp>
      <p:pic>
        <p:nvPicPr>
          <p:cNvPr id="9220" name="Picture 4" descr="Image preview">
            <a:extLst>
              <a:ext uri="{FF2B5EF4-FFF2-40B4-BE49-F238E27FC236}">
                <a16:creationId xmlns:a16="http://schemas.microsoft.com/office/drawing/2014/main" id="{5E1B8E5B-4D22-4B32-B3F8-699E747086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920" y="5844140"/>
            <a:ext cx="5841999" cy="24999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17"/>
          <p:cNvSpPr txBox="1"/>
          <p:nvPr/>
        </p:nvSpPr>
        <p:spPr>
          <a:xfrm>
            <a:off x="434506" y="328481"/>
            <a:ext cx="5976259" cy="5150280"/>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Learning and the Curriculum</a:t>
            </a:r>
            <a:endParaRPr sz="2000" b="1" u="sng" dirty="0">
              <a:solidFill>
                <a:schemeClr val="dk1"/>
              </a:solidFill>
              <a:latin typeface="Comic Sans MS" panose="030F0702030302020204" pitchFamily="66" charset="0"/>
              <a:ea typeface="Arial"/>
              <a:cs typeface="Arial"/>
              <a:sym typeface="Arial"/>
            </a:endParaRPr>
          </a:p>
          <a:p>
            <a:pPr>
              <a:buClr>
                <a:schemeClr val="dk1"/>
              </a:buClr>
              <a:buSzPts val="1200"/>
            </a:pPr>
            <a:endParaRPr sz="1518" dirty="0">
              <a:solidFill>
                <a:schemeClr val="dk1"/>
              </a:solidFill>
              <a:latin typeface="Comic Sans MS" panose="030F0702030302020204" pitchFamily="66" charset="0"/>
              <a:ea typeface="Arial"/>
              <a:cs typeface="Arial"/>
              <a:sym typeface="Arial"/>
            </a:endParaRPr>
          </a:p>
          <a:p>
            <a:pPr>
              <a:buClr>
                <a:schemeClr val="dk1"/>
              </a:buClr>
              <a:buSzPts val="1200"/>
            </a:pPr>
            <a:endParaRPr lang="en-US"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At Bodringallt Primary School, a variety of teaching methods are used, and at various times during the week, children are taught:</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indent="-82546">
              <a:buClr>
                <a:schemeClr val="dk1"/>
              </a:buClr>
              <a:buSzPts val="1200"/>
              <a:buFont typeface="Arial"/>
              <a:buChar char="•"/>
            </a:pPr>
            <a:r>
              <a:rPr lang="en-US" sz="1400" dirty="0">
                <a:solidFill>
                  <a:schemeClr val="dk1"/>
                </a:solidFill>
                <a:latin typeface="Comic Sans MS" panose="030F0702030302020204" pitchFamily="66" charset="0"/>
                <a:ea typeface="Arial"/>
                <a:cs typeface="Arial"/>
                <a:sym typeface="Arial"/>
              </a:rPr>
              <a:t>As a class</a:t>
            </a:r>
            <a:endParaRPr sz="1400" dirty="0">
              <a:latin typeface="Comic Sans MS" panose="030F0702030302020204" pitchFamily="66" charset="0"/>
            </a:endParaRPr>
          </a:p>
          <a:p>
            <a:pPr indent="-82546">
              <a:buClr>
                <a:schemeClr val="dk1"/>
              </a:buClr>
              <a:buSzPts val="1200"/>
              <a:buFont typeface="Arial"/>
              <a:buChar char="•"/>
            </a:pPr>
            <a:r>
              <a:rPr lang="en-US" sz="1400" dirty="0">
                <a:solidFill>
                  <a:schemeClr val="dk1"/>
                </a:solidFill>
                <a:latin typeface="Comic Sans MS" panose="030F0702030302020204" pitchFamily="66" charset="0"/>
                <a:ea typeface="Arial"/>
                <a:cs typeface="Arial"/>
                <a:sym typeface="Arial"/>
              </a:rPr>
              <a:t>As a group, using an integrated approach to several areas of the curriculum.</a:t>
            </a:r>
            <a:endParaRPr sz="1400" dirty="0">
              <a:latin typeface="Comic Sans MS" panose="030F0702030302020204" pitchFamily="66" charset="0"/>
            </a:endParaRPr>
          </a:p>
          <a:p>
            <a:pPr indent="-82546">
              <a:buClr>
                <a:schemeClr val="dk1"/>
              </a:buClr>
              <a:buSzPts val="1200"/>
              <a:buFont typeface="Arial"/>
              <a:buChar char="•"/>
            </a:pPr>
            <a:r>
              <a:rPr lang="en-US" sz="1400" dirty="0">
                <a:solidFill>
                  <a:schemeClr val="dk1"/>
                </a:solidFill>
                <a:latin typeface="Comic Sans MS" panose="030F0702030302020204" pitchFamily="66" charset="0"/>
                <a:ea typeface="Arial"/>
                <a:cs typeface="Arial"/>
                <a:sym typeface="Arial"/>
              </a:rPr>
              <a:t>As individuals, where instruction is given on a one to one basis</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400" dirty="0">
                <a:solidFill>
                  <a:schemeClr val="dk1"/>
                </a:solidFill>
                <a:latin typeface="Comic Sans MS" panose="030F0702030302020204" pitchFamily="66" charset="0"/>
                <a:ea typeface="Arial"/>
                <a:cs typeface="Arial"/>
                <a:sym typeface="Arial"/>
              </a:rPr>
              <a:t>Within each class the children are supported by a flexible and responsive provision, depending on their needs, context, task or what is being learned - ranging from ability, needs, to friendship groups. Learning is matched to the ability of the individual child. This allows children to make good progress at their own level.</a:t>
            </a:r>
            <a:endParaRPr sz="1400" dirty="0">
              <a:latin typeface="Comic Sans MS" panose="030F0702030302020204" pitchFamily="66" charset="0"/>
            </a:endParaRPr>
          </a:p>
          <a:p>
            <a:pPr algn="just">
              <a:buClr>
                <a:schemeClr val="dk1"/>
              </a:buClr>
              <a:buSzPts val="1200"/>
            </a:pPr>
            <a:endParaRPr sz="1400" dirty="0">
              <a:solidFill>
                <a:schemeClr val="dk1"/>
              </a:solidFill>
              <a:latin typeface="Comic Sans MS" panose="030F0702030302020204" pitchFamily="66" charset="0"/>
              <a:ea typeface="Calibri"/>
              <a:cs typeface="Calibri"/>
              <a:sym typeface="Calibri"/>
            </a:endParaRPr>
          </a:p>
          <a:p>
            <a:pPr algn="just">
              <a:buClr>
                <a:schemeClr val="dk1"/>
              </a:buClr>
              <a:buSzPts val="1200"/>
            </a:pPr>
            <a:r>
              <a:rPr lang="en-US" sz="1400" dirty="0">
                <a:solidFill>
                  <a:schemeClr val="dk1"/>
                </a:solidFill>
                <a:latin typeface="Comic Sans MS" panose="030F0702030302020204" pitchFamily="66" charset="0"/>
                <a:ea typeface="Arial"/>
                <a:cs typeface="Arial"/>
                <a:sym typeface="Arial"/>
              </a:rPr>
              <a:t>The curriculum in Bodringallt Primary School aims to reflect the ambitious and aspirational nature of the vision of Curriculum for Wales.  </a:t>
            </a:r>
            <a:endParaRPr sz="1400" dirty="0">
              <a:solidFill>
                <a:schemeClr val="dk1"/>
              </a:solidFill>
              <a:latin typeface="Comic Sans MS" panose="030F0702030302020204" pitchFamily="66" charset="0"/>
              <a:ea typeface="Arial"/>
              <a:cs typeface="Arial"/>
              <a:sym typeface="Arial"/>
            </a:endParaRPr>
          </a:p>
          <a:p>
            <a:pPr algn="ct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lgn="ctr">
              <a:buClr>
                <a:schemeClr val="dk1"/>
              </a:buClr>
              <a:buSzPts val="1200"/>
            </a:pPr>
            <a:r>
              <a:rPr lang="en-US" sz="1400" b="1" dirty="0">
                <a:solidFill>
                  <a:schemeClr val="dk1"/>
                </a:solidFill>
                <a:latin typeface="Comic Sans MS" panose="030F0702030302020204" pitchFamily="66" charset="0"/>
                <a:ea typeface="Arial"/>
                <a:cs typeface="Arial"/>
                <a:sym typeface="Arial"/>
              </a:rPr>
              <a:t>Our focus is on the progression of learning</a:t>
            </a:r>
            <a:endParaRPr sz="1400" dirty="0"/>
          </a:p>
          <a:p>
            <a:pPr>
              <a:buClr>
                <a:schemeClr val="dk1"/>
              </a:buClr>
              <a:buSzPts val="1200"/>
            </a:pPr>
            <a:endParaRPr sz="1300" dirty="0">
              <a:solidFill>
                <a:schemeClr val="dk1"/>
              </a:solidFill>
              <a:latin typeface="Arial"/>
              <a:ea typeface="Arial"/>
              <a:cs typeface="Arial"/>
              <a:sym typeface="Arial"/>
            </a:endParaRPr>
          </a:p>
        </p:txBody>
      </p:sp>
      <p:sp>
        <p:nvSpPr>
          <p:cNvPr id="262" name="Google Shape;262;p17"/>
          <p:cNvSpPr/>
          <p:nvPr/>
        </p:nvSpPr>
        <p:spPr>
          <a:xfrm>
            <a:off x="289697" y="280332"/>
            <a:ext cx="6278602" cy="9297187"/>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1026" name="Picture 2" descr="Image preview">
            <a:extLst>
              <a:ext uri="{FF2B5EF4-FFF2-40B4-BE49-F238E27FC236}">
                <a16:creationId xmlns:a16="http://schemas.microsoft.com/office/drawing/2014/main" id="{A3FE042B-818B-44DF-98A9-D2B629CBCD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3807" y="5911952"/>
            <a:ext cx="2836958" cy="3443716"/>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Image preview">
            <a:extLst>
              <a:ext uri="{FF2B5EF4-FFF2-40B4-BE49-F238E27FC236}">
                <a16:creationId xmlns:a16="http://schemas.microsoft.com/office/drawing/2014/main" id="{B4C07A78-1F71-4E33-9B2B-E622FA325EA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38" t="2825" r="1980" b="13958"/>
          <a:stretch/>
        </p:blipFill>
        <p:spPr bwMode="auto">
          <a:xfrm>
            <a:off x="434506" y="5911952"/>
            <a:ext cx="2849688" cy="34437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18"/>
          <p:cNvSpPr txBox="1"/>
          <p:nvPr/>
        </p:nvSpPr>
        <p:spPr>
          <a:xfrm>
            <a:off x="342900" y="328482"/>
            <a:ext cx="6210300" cy="8440732"/>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Learning and the Curriculum</a:t>
            </a:r>
            <a:endParaRPr sz="2000" b="1" u="sng" dirty="0">
              <a:solidFill>
                <a:schemeClr val="dk1"/>
              </a:solidFill>
              <a:latin typeface="Comic Sans MS" panose="030F0702030302020204" pitchFamily="66" charset="0"/>
              <a:ea typeface="Thonburi"/>
              <a:cs typeface="Thonburi"/>
              <a:sym typeface="Thonburi"/>
            </a:endParaRPr>
          </a:p>
          <a:p>
            <a:pPr>
              <a:buClr>
                <a:schemeClr val="dk1"/>
              </a:buClr>
              <a:buSzPts val="1200"/>
            </a:pPr>
            <a:endParaRPr sz="800" u="sng" dirty="0">
              <a:solidFill>
                <a:schemeClr val="dk1"/>
              </a:solidFill>
              <a:latin typeface="Comic Sans MS" panose="030F0702030302020204" pitchFamily="66" charset="0"/>
              <a:ea typeface="Arial"/>
              <a:cs typeface="Arial"/>
              <a:sym typeface="Arial"/>
            </a:endParaRPr>
          </a:p>
          <a:p>
            <a:pPr>
              <a:buClr>
                <a:schemeClr val="dk1"/>
              </a:buClr>
              <a:buSzPts val="1200"/>
            </a:pPr>
            <a:r>
              <a:rPr lang="en-GB" sz="1200" b="1" u="sng" dirty="0">
                <a:solidFill>
                  <a:schemeClr val="dk1"/>
                </a:solidFill>
                <a:latin typeface="Comic Sans MS" panose="030F0702030302020204" pitchFamily="66" charset="0"/>
                <a:ea typeface="Arial"/>
                <a:cs typeface="Arial"/>
                <a:sym typeface="Arial"/>
              </a:rPr>
              <a:t>Welsh/</a:t>
            </a:r>
            <a:r>
              <a:rPr lang="en-GB" sz="1200" b="1" u="sng" dirty="0" err="1">
                <a:solidFill>
                  <a:schemeClr val="dk1"/>
                </a:solidFill>
                <a:latin typeface="Comic Sans MS" panose="030F0702030302020204" pitchFamily="66" charset="0"/>
                <a:ea typeface="Arial"/>
                <a:cs typeface="Arial"/>
                <a:sym typeface="Arial"/>
              </a:rPr>
              <a:t>Cymraeg</a:t>
            </a:r>
            <a:endParaRPr sz="1200" b="1"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We have recently been awarded ‘</a:t>
            </a:r>
            <a:r>
              <a:rPr lang="en-US" sz="1200" dirty="0" err="1">
                <a:solidFill>
                  <a:schemeClr val="dk1"/>
                </a:solidFill>
                <a:latin typeface="Comic Sans MS" panose="030F0702030302020204" pitchFamily="66" charset="0"/>
                <a:ea typeface="Arial"/>
                <a:cs typeface="Arial"/>
                <a:sym typeface="Arial"/>
              </a:rPr>
              <a:t>Siarter</a:t>
            </a:r>
            <a:r>
              <a:rPr lang="en-US" sz="1200" dirty="0">
                <a:solidFill>
                  <a:schemeClr val="dk1"/>
                </a:solidFill>
                <a:latin typeface="Comic Sans MS" panose="030F0702030302020204" pitchFamily="66" charset="0"/>
                <a:ea typeface="Arial"/>
                <a:cs typeface="Arial"/>
                <a:sym typeface="Arial"/>
              </a:rPr>
              <a:t> </a:t>
            </a:r>
            <a:r>
              <a:rPr lang="en-US" sz="1200" dirty="0" err="1">
                <a:solidFill>
                  <a:schemeClr val="dk1"/>
                </a:solidFill>
                <a:latin typeface="Comic Sans MS" panose="030F0702030302020204" pitchFamily="66" charset="0"/>
                <a:ea typeface="Arial"/>
                <a:cs typeface="Arial"/>
                <a:sym typeface="Arial"/>
              </a:rPr>
              <a:t>Iaith</a:t>
            </a:r>
            <a:r>
              <a:rPr lang="en-US" sz="1200" dirty="0">
                <a:solidFill>
                  <a:schemeClr val="dk1"/>
                </a:solidFill>
                <a:latin typeface="Comic Sans MS" panose="030F0702030302020204" pitchFamily="66" charset="0"/>
                <a:ea typeface="Arial"/>
                <a:cs typeface="Arial"/>
                <a:sym typeface="Arial"/>
              </a:rPr>
              <a:t> Bronze Award’.  Welsh is used incidentally, greetings, instructions </a:t>
            </a:r>
            <a:r>
              <a:rPr lang="en-US" sz="1200" dirty="0" err="1">
                <a:solidFill>
                  <a:schemeClr val="dk1"/>
                </a:solidFill>
                <a:latin typeface="Comic Sans MS" panose="030F0702030302020204" pitchFamily="66" charset="0"/>
                <a:ea typeface="Arial"/>
                <a:cs typeface="Arial"/>
                <a:sym typeface="Arial"/>
              </a:rPr>
              <a:t>etc</a:t>
            </a:r>
            <a:r>
              <a:rPr lang="en-US" sz="1200" dirty="0">
                <a:solidFill>
                  <a:schemeClr val="dk1"/>
                </a:solidFill>
                <a:latin typeface="Comic Sans MS" panose="030F0702030302020204" pitchFamily="66" charset="0"/>
                <a:ea typeface="Arial"/>
                <a:cs typeface="Arial"/>
                <a:sym typeface="Arial"/>
              </a:rPr>
              <a:t> and is taught throughout the school, providing progression for children developing Welsh as a second language.  Welsh is structured to allow children to speak it as much as possible, to provide our pupils with the idea that Welsh is a living language.  Our ‘</a:t>
            </a:r>
            <a:r>
              <a:rPr lang="en-US" sz="1200" dirty="0" err="1">
                <a:solidFill>
                  <a:schemeClr val="dk1"/>
                </a:solidFill>
                <a:latin typeface="Comic Sans MS" panose="030F0702030302020204" pitchFamily="66" charset="0"/>
                <a:ea typeface="Arial"/>
                <a:cs typeface="Arial"/>
                <a:sym typeface="Arial"/>
              </a:rPr>
              <a:t>Criw</a:t>
            </a:r>
            <a:r>
              <a:rPr lang="en-US" sz="1200" dirty="0">
                <a:solidFill>
                  <a:schemeClr val="dk1"/>
                </a:solidFill>
                <a:latin typeface="Comic Sans MS" panose="030F0702030302020204" pitchFamily="66" charset="0"/>
                <a:ea typeface="Arial"/>
                <a:cs typeface="Arial"/>
                <a:sym typeface="Arial"/>
              </a:rPr>
              <a:t> </a:t>
            </a:r>
            <a:r>
              <a:rPr lang="en-US" sz="1200" dirty="0" err="1">
                <a:solidFill>
                  <a:schemeClr val="dk1"/>
                </a:solidFill>
                <a:latin typeface="Comic Sans MS" panose="030F0702030302020204" pitchFamily="66" charset="0"/>
                <a:ea typeface="Arial"/>
                <a:cs typeface="Arial"/>
                <a:sym typeface="Arial"/>
              </a:rPr>
              <a:t>Cymraeg</a:t>
            </a:r>
            <a:r>
              <a:rPr lang="en-US" sz="1200" dirty="0">
                <a:solidFill>
                  <a:schemeClr val="dk1"/>
                </a:solidFill>
                <a:latin typeface="Comic Sans MS" panose="030F0702030302020204" pitchFamily="66" charset="0"/>
                <a:ea typeface="Arial"/>
                <a:cs typeface="Arial"/>
                <a:sym typeface="Arial"/>
              </a:rPr>
              <a:t>’ promote this very actively too – with pupils issuing ‘</a:t>
            </a:r>
            <a:r>
              <a:rPr lang="en-US" sz="1200" dirty="0" err="1">
                <a:solidFill>
                  <a:schemeClr val="dk1"/>
                </a:solidFill>
                <a:latin typeface="Comic Sans MS" panose="030F0702030302020204" pitchFamily="66" charset="0"/>
                <a:ea typeface="Arial"/>
                <a:cs typeface="Arial"/>
                <a:sym typeface="Arial"/>
              </a:rPr>
              <a:t>Tocyn</a:t>
            </a:r>
            <a:r>
              <a:rPr lang="en-US" sz="1200" dirty="0">
                <a:solidFill>
                  <a:schemeClr val="dk1"/>
                </a:solidFill>
                <a:latin typeface="Comic Sans MS" panose="030F0702030302020204" pitchFamily="66" charset="0"/>
                <a:ea typeface="Arial"/>
                <a:cs typeface="Arial"/>
                <a:sym typeface="Arial"/>
              </a:rPr>
              <a:t> </a:t>
            </a:r>
            <a:r>
              <a:rPr lang="en-US" sz="1200" dirty="0" err="1">
                <a:solidFill>
                  <a:schemeClr val="dk1"/>
                </a:solidFill>
                <a:latin typeface="Comic Sans MS" panose="030F0702030302020204" pitchFamily="66" charset="0"/>
                <a:ea typeface="Arial"/>
                <a:cs typeface="Arial"/>
                <a:sym typeface="Arial"/>
              </a:rPr>
              <a:t>Iaith’s</a:t>
            </a:r>
            <a:r>
              <a:rPr lang="en-US" sz="1200" dirty="0">
                <a:solidFill>
                  <a:schemeClr val="dk1"/>
                </a:solidFill>
                <a:latin typeface="Comic Sans MS" panose="030F0702030302020204" pitchFamily="66" charset="0"/>
                <a:ea typeface="Arial"/>
                <a:cs typeface="Arial"/>
                <a:sym typeface="Arial"/>
              </a:rPr>
              <a:t>’ to those using patterns/words of the week launched in weekly assembly.  We actively promote an awareness and pride in Welsh culture/heritage throughout the curriculum – our Eisteddfod being one of them. </a:t>
            </a:r>
            <a:endParaRPr sz="1200" dirty="0">
              <a:solidFill>
                <a:schemeClr val="dk1"/>
              </a:solidFill>
              <a:latin typeface="Comic Sans MS" panose="030F0702030302020204" pitchFamily="66" charset="0"/>
              <a:ea typeface="Arial"/>
              <a:cs typeface="Arial"/>
              <a:sym typeface="Arial"/>
            </a:endParaRPr>
          </a:p>
          <a:p>
            <a:pPr>
              <a:buClr>
                <a:schemeClr val="dk1"/>
              </a:buClr>
              <a:buSzPts val="1200"/>
            </a:pPr>
            <a:endParaRPr lang="en-GB" sz="800" dirty="0">
              <a:solidFill>
                <a:schemeClr val="dk1"/>
              </a:solidFill>
              <a:latin typeface="Comic Sans MS" panose="030F0702030302020204" pitchFamily="66" charset="0"/>
              <a:ea typeface="Arial"/>
              <a:cs typeface="Arial"/>
              <a:sym typeface="Arial"/>
            </a:endParaRPr>
          </a:p>
          <a:p>
            <a:pPr>
              <a:buClr>
                <a:schemeClr val="dk1"/>
              </a:buClr>
              <a:buSzPts val="1200"/>
            </a:pPr>
            <a:r>
              <a:rPr lang="en-GB" sz="1200" b="1" u="sng" dirty="0">
                <a:solidFill>
                  <a:schemeClr val="dk1"/>
                </a:solidFill>
                <a:latin typeface="Comic Sans MS" panose="030F0702030302020204" pitchFamily="66" charset="0"/>
                <a:ea typeface="Arial"/>
                <a:cs typeface="Arial"/>
                <a:sym typeface="Arial"/>
              </a:rPr>
              <a:t>Religious Values and Ethics (RVE)</a:t>
            </a:r>
          </a:p>
          <a:p>
            <a:pPr>
              <a:buClr>
                <a:schemeClr val="dk1"/>
              </a:buClr>
              <a:buSzPts val="1200"/>
            </a:pPr>
            <a:r>
              <a:rPr lang="en-US" sz="1200" dirty="0">
                <a:latin typeface="Comic Sans MS" panose="030F0702030302020204" pitchFamily="66" charset="0"/>
                <a:cs typeface="Calibri"/>
              </a:rPr>
              <a:t>RVE is a statutory requirement in the Curriculum for Wales for all learners from age 3 to 16 – we will be following an agreed syllabus – link below</a:t>
            </a:r>
            <a:br>
              <a:rPr lang="en-US" sz="1200" dirty="0">
                <a:latin typeface="Comic Sans MS" panose="030F0702030302020204" pitchFamily="66" charset="0"/>
                <a:cs typeface="Calibri"/>
              </a:rPr>
            </a:br>
            <a:r>
              <a:rPr lang="en-US" sz="1200" dirty="0">
                <a:latin typeface="Comic Sans MS" panose="030F0702030302020204" pitchFamily="66" charset="0"/>
                <a:cs typeface="Calibri"/>
              </a:rPr>
              <a:t> </a:t>
            </a:r>
            <a:r>
              <a:rPr lang="en-GB" sz="1200" dirty="0">
                <a:latin typeface="Comic Sans MS" panose="030F0702030302020204" pitchFamily="66" charset="0"/>
                <a:hlinkClick r:id="rId3"/>
              </a:rPr>
              <a:t>https://www.rctcbc.gov.uk/EN/Resident/SchoolsandLearning/RelatedDocuments/Religionvaluesandethics/AgreedSyllabusForReligionValuesAndEthicsRve.pdf</a:t>
            </a:r>
            <a:endParaRPr sz="1200" u="sng" dirty="0">
              <a:solidFill>
                <a:schemeClr val="dk1"/>
              </a:solidFill>
              <a:latin typeface="Comic Sans MS" panose="030F0702030302020204" pitchFamily="66" charset="0"/>
              <a:ea typeface="Arial"/>
              <a:cs typeface="Arial"/>
              <a:sym typeface="Arial"/>
            </a:endParaRPr>
          </a:p>
          <a:p>
            <a:pPr>
              <a:buClr>
                <a:schemeClr val="dk1"/>
              </a:buClr>
              <a:buSzPts val="1200"/>
            </a:pPr>
            <a:endParaRPr lang="en-GB" sz="1200" dirty="0">
              <a:solidFill>
                <a:schemeClr val="dk1"/>
              </a:solidFill>
              <a:latin typeface="Comic Sans MS" panose="030F0702030302020204" pitchFamily="66" charset="0"/>
              <a:ea typeface="Arial"/>
              <a:cs typeface="Arial"/>
              <a:sym typeface="Arial"/>
            </a:endParaRPr>
          </a:p>
          <a:p>
            <a:r>
              <a:rPr lang="en-US" sz="1200" b="1" dirty="0">
                <a:latin typeface="Comic Sans MS" panose="030F0702030302020204" pitchFamily="66" charset="0"/>
                <a:ea typeface="+mn-lt"/>
                <a:cs typeface="+mn-lt"/>
              </a:rPr>
              <a:t>Search for meaning and purpose </a:t>
            </a:r>
          </a:p>
          <a:p>
            <a:r>
              <a:rPr lang="en-US" sz="1200" dirty="0">
                <a:latin typeface="Comic Sans MS" panose="030F0702030302020204" pitchFamily="66" charset="0"/>
                <a:ea typeface="+mn-lt"/>
                <a:cs typeface="+mn-lt"/>
              </a:rPr>
              <a:t>How people respond to the deeper questions of life in order to understand the human condition.  </a:t>
            </a:r>
          </a:p>
          <a:p>
            <a:r>
              <a:rPr lang="en-US" sz="1200" b="1" dirty="0">
                <a:latin typeface="Comic Sans MS" panose="030F0702030302020204" pitchFamily="66" charset="0"/>
                <a:ea typeface="+mn-lt"/>
                <a:cs typeface="+mn-lt"/>
              </a:rPr>
              <a:t>The natural world and living things </a:t>
            </a:r>
          </a:p>
          <a:p>
            <a:r>
              <a:rPr lang="en-US" sz="1200" dirty="0">
                <a:latin typeface="Comic Sans MS" panose="030F0702030302020204" pitchFamily="66" charset="0"/>
                <a:ea typeface="+mn-lt"/>
                <a:cs typeface="+mn-lt"/>
              </a:rPr>
              <a:t>How and why people show concern and responsibility for the world and experience awe and wonder in nature. </a:t>
            </a:r>
          </a:p>
          <a:p>
            <a:r>
              <a:rPr lang="en-US" sz="1200" b="1" dirty="0">
                <a:latin typeface="Comic Sans MS" panose="030F0702030302020204" pitchFamily="66" charset="0"/>
                <a:ea typeface="+mn-lt"/>
                <a:cs typeface="+mn-lt"/>
              </a:rPr>
              <a:t>Identity and belonging </a:t>
            </a:r>
          </a:p>
          <a:p>
            <a:r>
              <a:rPr lang="en-US" sz="1200" dirty="0">
                <a:latin typeface="Comic Sans MS" panose="030F0702030302020204" pitchFamily="66" charset="0"/>
                <a:ea typeface="+mn-lt"/>
                <a:cs typeface="+mn-lt"/>
              </a:rPr>
              <a:t>What makes us who we are as people, communities and citizens living in a diverse world. </a:t>
            </a:r>
          </a:p>
          <a:p>
            <a:r>
              <a:rPr lang="en-US" sz="1200" b="1" dirty="0">
                <a:latin typeface="Comic Sans MS" panose="030F0702030302020204" pitchFamily="66" charset="0"/>
                <a:ea typeface="+mn-lt"/>
                <a:cs typeface="+mn-lt"/>
              </a:rPr>
              <a:t>Authority and influence</a:t>
            </a:r>
            <a:r>
              <a:rPr lang="en-US" sz="1200" dirty="0">
                <a:latin typeface="Comic Sans MS" panose="030F0702030302020204" pitchFamily="66" charset="0"/>
                <a:ea typeface="+mn-lt"/>
                <a:cs typeface="+mn-lt"/>
              </a:rPr>
              <a:t> </a:t>
            </a:r>
          </a:p>
          <a:p>
            <a:r>
              <a:rPr lang="en-US" sz="1200" dirty="0">
                <a:latin typeface="Comic Sans MS" panose="030F0702030302020204" pitchFamily="66" charset="0"/>
                <a:ea typeface="+mn-lt"/>
                <a:cs typeface="+mn-lt"/>
              </a:rPr>
              <a:t>How and why different types of authority influence people’s lives. </a:t>
            </a:r>
          </a:p>
          <a:p>
            <a:r>
              <a:rPr lang="en-US" sz="1200" b="1" dirty="0">
                <a:latin typeface="Comic Sans MS" panose="030F0702030302020204" pitchFamily="66" charset="0"/>
                <a:ea typeface="+mn-lt"/>
                <a:cs typeface="+mn-lt"/>
              </a:rPr>
              <a:t>Relationships and responsibility </a:t>
            </a:r>
          </a:p>
          <a:p>
            <a:r>
              <a:rPr lang="en-US" sz="1200" dirty="0">
                <a:latin typeface="Comic Sans MS" panose="030F0702030302020204" pitchFamily="66" charset="0"/>
                <a:ea typeface="+mn-lt"/>
                <a:cs typeface="+mn-lt"/>
              </a:rPr>
              <a:t>How people live together, and why developing healthy relationships is important. </a:t>
            </a:r>
          </a:p>
          <a:p>
            <a:r>
              <a:rPr lang="en-US" sz="1200" b="1" dirty="0">
                <a:latin typeface="Comic Sans MS" panose="030F0702030302020204" pitchFamily="66" charset="0"/>
                <a:ea typeface="+mn-lt"/>
                <a:cs typeface="+mn-lt"/>
              </a:rPr>
              <a:t>Values and ethics</a:t>
            </a:r>
            <a:r>
              <a:rPr lang="en-US" sz="1200" dirty="0">
                <a:latin typeface="Comic Sans MS" panose="030F0702030302020204" pitchFamily="66" charset="0"/>
                <a:ea typeface="+mn-lt"/>
                <a:cs typeface="+mn-lt"/>
              </a:rPr>
              <a:t> </a:t>
            </a:r>
          </a:p>
          <a:p>
            <a:r>
              <a:rPr lang="en-US" sz="1200" dirty="0">
                <a:latin typeface="Comic Sans MS" panose="030F0702030302020204" pitchFamily="66" charset="0"/>
                <a:ea typeface="+mn-lt"/>
                <a:cs typeface="+mn-lt"/>
              </a:rPr>
              <a:t>How and why people make moral choices and how this influences their actions. </a:t>
            </a:r>
          </a:p>
          <a:p>
            <a:r>
              <a:rPr lang="en-US" sz="1200" b="1" dirty="0">
                <a:latin typeface="Comic Sans MS" panose="030F0702030302020204" pitchFamily="66" charset="0"/>
                <a:ea typeface="+mn-lt"/>
                <a:cs typeface="+mn-lt"/>
              </a:rPr>
              <a:t>The journey of life</a:t>
            </a:r>
            <a:r>
              <a:rPr lang="en-US" sz="1200" dirty="0">
                <a:latin typeface="Comic Sans MS" panose="030F0702030302020204" pitchFamily="66" charset="0"/>
                <a:ea typeface="+mn-lt"/>
                <a:cs typeface="+mn-lt"/>
              </a:rPr>
              <a:t> </a:t>
            </a:r>
          </a:p>
          <a:p>
            <a:r>
              <a:rPr lang="en-US" sz="1200" dirty="0">
                <a:latin typeface="Comic Sans MS" panose="030F0702030302020204" pitchFamily="66" charset="0"/>
                <a:ea typeface="+mn-lt"/>
                <a:cs typeface="+mn-lt"/>
              </a:rPr>
              <a:t>What people experience as part of the journey of life, and how these experiences are acknowledged</a:t>
            </a:r>
            <a:endParaRPr lang="en-GB" sz="1200" dirty="0">
              <a:solidFill>
                <a:schemeClr val="dk1"/>
              </a:solidFill>
              <a:latin typeface="Comic Sans MS" panose="030F0702030302020204" pitchFamily="66" charset="0"/>
              <a:ea typeface="Arial"/>
              <a:cs typeface="Arial"/>
              <a:sym typeface="Arial"/>
            </a:endParaRPr>
          </a:p>
          <a:p>
            <a:pPr>
              <a:buClr>
                <a:schemeClr val="dk1"/>
              </a:buClr>
              <a:buSzPts val="1200"/>
            </a:pPr>
            <a:endParaRPr sz="800" dirty="0">
              <a:solidFill>
                <a:schemeClr val="dk1"/>
              </a:solidFill>
              <a:latin typeface="Comic Sans MS" panose="030F0702030302020204" pitchFamily="66" charset="0"/>
              <a:ea typeface="Arial"/>
              <a:cs typeface="Arial"/>
              <a:sym typeface="Arial"/>
            </a:endParaRPr>
          </a:p>
          <a:p>
            <a:r>
              <a:rPr lang="en-US" sz="1200" b="1" u="sng" dirty="0">
                <a:latin typeface="Comic Sans MS" panose="030F0702030302020204" pitchFamily="66" charset="0"/>
                <a:cs typeface="Calibri Light"/>
              </a:rPr>
              <a:t>Relationships and Sexuality Education - RSE</a:t>
            </a:r>
            <a:r>
              <a:rPr lang="en-US" sz="1200" dirty="0">
                <a:latin typeface="Comic Sans MS" panose="030F0702030302020204" pitchFamily="66" charset="0"/>
                <a:cs typeface="Calibri Light"/>
              </a:rPr>
              <a:t>     </a:t>
            </a:r>
            <a:r>
              <a:rPr lang="en-US" sz="1200" dirty="0">
                <a:latin typeface="Comic Sans MS" panose="030F0702030302020204" pitchFamily="66" charset="0"/>
                <a:cs typeface="Calibri Light"/>
                <a:hlinkClick r:id="rId4"/>
              </a:rPr>
              <a:t>(RSE CODE)</a:t>
            </a:r>
            <a:endParaRPr lang="en-GB" sz="1200" dirty="0">
              <a:latin typeface="Comic Sans MS" panose="030F0702030302020204" pitchFamily="66" charset="0"/>
            </a:endParaRPr>
          </a:p>
          <a:p>
            <a:pPr algn="just"/>
            <a:r>
              <a:rPr lang="en-US" sz="1200" dirty="0">
                <a:latin typeface="Comic Sans MS" panose="030F0702030302020204" pitchFamily="66" charset="0"/>
                <a:ea typeface="+mn-lt"/>
                <a:cs typeface="+mn-lt"/>
              </a:rPr>
              <a:t>RSE is a positive and protective part of the Curriculum for Wales. </a:t>
            </a:r>
          </a:p>
          <a:p>
            <a:pPr algn="just"/>
            <a:r>
              <a:rPr lang="en-US" sz="1200" dirty="0">
                <a:latin typeface="Comic Sans MS" panose="030F0702030302020204" pitchFamily="66" charset="0"/>
                <a:ea typeface="+mn-lt"/>
                <a:cs typeface="+mn-lt"/>
              </a:rPr>
              <a:t>It plays a central role in supporting learners’ rights to enjoy fulfilling, healthy and safe relationships throughout their lives. </a:t>
            </a:r>
          </a:p>
          <a:p>
            <a:pPr algn="just"/>
            <a:r>
              <a:rPr lang="en-US" sz="1200" dirty="0">
                <a:latin typeface="Comic Sans MS" panose="030F0702030302020204" pitchFamily="66" charset="0"/>
                <a:ea typeface="+mn-lt"/>
                <a:cs typeface="+mn-lt"/>
              </a:rPr>
              <a:t>The RSE curriculum will be developmentally appropriate for children in Bodringallt Primary.</a:t>
            </a:r>
            <a:endParaRPr sz="1200" dirty="0">
              <a:solidFill>
                <a:schemeClr val="dk1"/>
              </a:solidFill>
              <a:latin typeface="Arial"/>
              <a:ea typeface="Arial"/>
              <a:cs typeface="Arial"/>
              <a:sym typeface="Arial"/>
            </a:endParaRPr>
          </a:p>
        </p:txBody>
      </p:sp>
      <p:sp>
        <p:nvSpPr>
          <p:cNvPr id="270" name="Google Shape;270;p18"/>
          <p:cNvSpPr/>
          <p:nvPr/>
        </p:nvSpPr>
        <p:spPr>
          <a:xfrm>
            <a:off x="203201" y="280333"/>
            <a:ext cx="6464300" cy="9297186"/>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11266" name="Picture 2" descr="Image preview">
            <a:extLst>
              <a:ext uri="{FF2B5EF4-FFF2-40B4-BE49-F238E27FC236}">
                <a16:creationId xmlns:a16="http://schemas.microsoft.com/office/drawing/2014/main" id="{0E5C8AFA-D66D-4063-AAD5-47B04E1F7A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8648699"/>
            <a:ext cx="6210300" cy="8598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9"/>
          <p:cNvSpPr txBox="1"/>
          <p:nvPr/>
        </p:nvSpPr>
        <p:spPr>
          <a:xfrm>
            <a:off x="368300" y="328483"/>
            <a:ext cx="6172200" cy="7143069"/>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Learning and the Curriculum</a:t>
            </a:r>
            <a:endParaRPr sz="2000" b="1" u="sng" dirty="0">
              <a:solidFill>
                <a:schemeClr val="dk1"/>
              </a:solidFill>
              <a:latin typeface="Comic Sans MS" panose="030F0702030302020204" pitchFamily="66" charset="0"/>
              <a:ea typeface="Thonburi"/>
              <a:cs typeface="Thonburi"/>
              <a:sym typeface="Thonburi"/>
            </a:endParaRPr>
          </a:p>
          <a:p>
            <a:pPr>
              <a:buClr>
                <a:schemeClr val="dk1"/>
              </a:buClr>
              <a:buSzPts val="1200"/>
            </a:pPr>
            <a:endParaRPr sz="8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b="1" u="sng" dirty="0">
                <a:solidFill>
                  <a:schemeClr val="dk1"/>
                </a:solidFill>
                <a:latin typeface="Comic Sans MS" panose="030F0702030302020204" pitchFamily="66" charset="0"/>
                <a:ea typeface="Arial"/>
                <a:cs typeface="Arial"/>
                <a:sym typeface="Arial"/>
              </a:rPr>
              <a:t>Developmentally appropriate Relationships and Sexuality Education (RSE)</a:t>
            </a:r>
            <a:endParaRPr sz="1400" b="1" dirty="0">
              <a:solidFill>
                <a:schemeClr val="dk1"/>
              </a:solidFill>
              <a:latin typeface="Comic Sans MS" panose="030F0702030302020204" pitchFamily="66" charset="0"/>
              <a:ea typeface="Arial"/>
              <a:cs typeface="Arial"/>
              <a:sym typeface="Arial"/>
            </a:endParaRPr>
          </a:p>
          <a:p>
            <a:pPr>
              <a:spcBef>
                <a:spcPts val="1300"/>
              </a:spcBef>
              <a:buClr>
                <a:schemeClr val="dk1"/>
              </a:buClr>
              <a:buSzPts val="1200"/>
            </a:pPr>
            <a:r>
              <a:rPr lang="en-US" sz="1400" dirty="0">
                <a:solidFill>
                  <a:schemeClr val="dk1"/>
                </a:solidFill>
                <a:latin typeface="Comic Sans MS" panose="030F0702030302020204" pitchFamily="66" charset="0"/>
                <a:ea typeface="Calibri"/>
                <a:cs typeface="Calibri"/>
                <a:sym typeface="Calibri"/>
              </a:rPr>
              <a:t>During their time with us in Bodringallt Primary, children will learn:</a:t>
            </a:r>
            <a:endParaRPr sz="1400" dirty="0">
              <a:solidFill>
                <a:schemeClr val="dk1"/>
              </a:solidFill>
              <a:latin typeface="Comic Sans MS" panose="030F0702030302020204" pitchFamily="66" charset="0"/>
              <a:ea typeface="Calibri"/>
              <a:cs typeface="Calibri"/>
              <a:sym typeface="Calibri"/>
            </a:endParaRPr>
          </a:p>
          <a:p>
            <a:pPr marL="185730" indent="-185730">
              <a:spcBef>
                <a:spcPts val="1300"/>
              </a:spcBef>
              <a:buClr>
                <a:schemeClr val="dk1"/>
              </a:buClr>
              <a:buSzPts val="1200"/>
              <a:buFont typeface="Arial"/>
              <a:buChar char="•"/>
            </a:pPr>
            <a:r>
              <a:rPr lang="en-US" sz="1400" dirty="0">
                <a:solidFill>
                  <a:schemeClr val="dk1"/>
                </a:solidFill>
                <a:latin typeface="Comic Sans MS" panose="030F0702030302020204" pitchFamily="66" charset="0"/>
                <a:ea typeface="Calibri"/>
                <a:cs typeface="Calibri"/>
                <a:sym typeface="Calibri"/>
              </a:rPr>
              <a:t>Developing empathy and kindness through positive interactions.</a:t>
            </a:r>
            <a:endParaRPr sz="1400" dirty="0">
              <a:solidFill>
                <a:schemeClr val="dk1"/>
              </a:solidFill>
              <a:latin typeface="Comic Sans MS" panose="030F0702030302020204" pitchFamily="66" charset="0"/>
              <a:ea typeface="Calibri"/>
              <a:cs typeface="Calibri"/>
              <a:sym typeface="Calibri"/>
            </a:endParaRPr>
          </a:p>
          <a:p>
            <a:pPr marL="185730" indent="-185730">
              <a:spcBef>
                <a:spcPts val="1300"/>
              </a:spcBef>
              <a:buClr>
                <a:schemeClr val="dk1"/>
              </a:buClr>
              <a:buSzPts val="1200"/>
              <a:buFont typeface="Arial"/>
              <a:buChar char="•"/>
            </a:pPr>
            <a:r>
              <a:rPr lang="en-US" sz="1400" dirty="0">
                <a:solidFill>
                  <a:schemeClr val="dk1"/>
                </a:solidFill>
                <a:latin typeface="Comic Sans MS" panose="030F0702030302020204" pitchFamily="66" charset="0"/>
                <a:ea typeface="Calibri"/>
                <a:cs typeface="Calibri"/>
                <a:sym typeface="Calibri"/>
              </a:rPr>
              <a:t>Promoting awareness that there are different types of families and relationships- and everyone is unique. </a:t>
            </a:r>
            <a:endParaRPr sz="1400" dirty="0">
              <a:solidFill>
                <a:schemeClr val="dk1"/>
              </a:solidFill>
              <a:latin typeface="Comic Sans MS" panose="030F0702030302020204" pitchFamily="66" charset="0"/>
              <a:ea typeface="Calibri"/>
              <a:cs typeface="Calibri"/>
              <a:sym typeface="Calibri"/>
            </a:endParaRPr>
          </a:p>
          <a:p>
            <a:pPr marL="185730" indent="-185730">
              <a:spcBef>
                <a:spcPts val="1300"/>
              </a:spcBef>
              <a:buClr>
                <a:schemeClr val="dk1"/>
              </a:buClr>
              <a:buSzPts val="1200"/>
              <a:buFont typeface="Arial"/>
              <a:buChar char="•"/>
            </a:pPr>
            <a:r>
              <a:rPr lang="en-US" sz="1400" dirty="0">
                <a:solidFill>
                  <a:schemeClr val="dk1"/>
                </a:solidFill>
                <a:latin typeface="Comic Sans MS" panose="030F0702030302020204" pitchFamily="66" charset="0"/>
                <a:ea typeface="Calibri"/>
                <a:cs typeface="Calibri"/>
                <a:sym typeface="Calibri"/>
              </a:rPr>
              <a:t>Learning how human beings change as they grow.</a:t>
            </a:r>
            <a:endParaRPr sz="1400" dirty="0">
              <a:latin typeface="Comic Sans MS" panose="030F0702030302020204" pitchFamily="66" charset="0"/>
            </a:endParaRPr>
          </a:p>
          <a:p>
            <a:pPr marL="185730" indent="-185730">
              <a:spcBef>
                <a:spcPts val="1300"/>
              </a:spcBef>
              <a:buClr>
                <a:schemeClr val="dk1"/>
              </a:buClr>
              <a:buSzPts val="1200"/>
              <a:buFont typeface="Arial"/>
              <a:buChar char="•"/>
            </a:pPr>
            <a:r>
              <a:rPr lang="en-US" sz="1400" dirty="0" err="1">
                <a:solidFill>
                  <a:schemeClr val="dk1"/>
                </a:solidFill>
                <a:latin typeface="Comic Sans MS" panose="030F0702030302020204" pitchFamily="66" charset="0"/>
                <a:ea typeface="Calibri"/>
                <a:cs typeface="Calibri"/>
                <a:sym typeface="Calibri"/>
              </a:rPr>
              <a:t>Recognising</a:t>
            </a:r>
            <a:r>
              <a:rPr lang="en-US" sz="1400" dirty="0">
                <a:solidFill>
                  <a:schemeClr val="dk1"/>
                </a:solidFill>
                <a:latin typeface="Comic Sans MS" panose="030F0702030302020204" pitchFamily="66" charset="0"/>
                <a:ea typeface="Calibri"/>
                <a:cs typeface="Calibri"/>
                <a:sym typeface="Calibri"/>
              </a:rPr>
              <a:t> the importance of looking after yourself and personal hygiene. </a:t>
            </a:r>
            <a:endParaRPr sz="1400" dirty="0">
              <a:latin typeface="Comic Sans MS" panose="030F0702030302020204" pitchFamily="66" charset="0"/>
            </a:endParaRPr>
          </a:p>
          <a:p>
            <a:pPr marL="185730" indent="-185730">
              <a:spcBef>
                <a:spcPts val="1300"/>
              </a:spcBef>
              <a:buClr>
                <a:schemeClr val="dk1"/>
              </a:buClr>
              <a:buSzPts val="1200"/>
              <a:buFont typeface="Arial"/>
              <a:buChar char="•"/>
            </a:pPr>
            <a:r>
              <a:rPr lang="en-US" sz="1400" dirty="0">
                <a:solidFill>
                  <a:schemeClr val="dk1"/>
                </a:solidFill>
                <a:latin typeface="Comic Sans MS" panose="030F0702030302020204" pitchFamily="66" charset="0"/>
                <a:ea typeface="Calibri"/>
                <a:cs typeface="Calibri"/>
                <a:sym typeface="Calibri"/>
              </a:rPr>
              <a:t>Learning the right words for body parts.</a:t>
            </a:r>
            <a:endParaRPr sz="1400" dirty="0">
              <a:latin typeface="Comic Sans MS" panose="030F0702030302020204" pitchFamily="66" charset="0"/>
            </a:endParaRPr>
          </a:p>
          <a:p>
            <a:pPr marL="185730" indent="-185730">
              <a:spcBef>
                <a:spcPts val="1300"/>
              </a:spcBef>
              <a:buClr>
                <a:schemeClr val="dk1"/>
              </a:buClr>
              <a:buSzPts val="1200"/>
              <a:buFont typeface="Arial"/>
              <a:buChar char="•"/>
            </a:pPr>
            <a:r>
              <a:rPr lang="en-US" sz="1400" dirty="0">
                <a:solidFill>
                  <a:schemeClr val="dk1"/>
                </a:solidFill>
                <a:latin typeface="Comic Sans MS" panose="030F0702030302020204" pitchFamily="66" charset="0"/>
                <a:ea typeface="Calibri"/>
                <a:cs typeface="Calibri"/>
                <a:sym typeface="Calibri"/>
              </a:rPr>
              <a:t>Knowing the benefits of asking for help and who to ask for help. </a:t>
            </a:r>
            <a:endParaRPr sz="1400" dirty="0">
              <a:latin typeface="Comic Sans MS" panose="030F0702030302020204" pitchFamily="66" charset="0"/>
            </a:endParaRPr>
          </a:p>
          <a:p>
            <a:pPr marL="185730" indent="-185730">
              <a:spcBef>
                <a:spcPts val="1300"/>
              </a:spcBef>
              <a:buClr>
                <a:schemeClr val="dk1"/>
              </a:buClr>
              <a:buSzPts val="1200"/>
              <a:buFont typeface="Arial"/>
              <a:buChar char="•"/>
            </a:pPr>
            <a:r>
              <a:rPr lang="en-US" sz="1400" dirty="0" err="1">
                <a:solidFill>
                  <a:schemeClr val="dk1"/>
                </a:solidFill>
                <a:latin typeface="Comic Sans MS" panose="030F0702030302020204" pitchFamily="66" charset="0"/>
                <a:ea typeface="Calibri"/>
                <a:cs typeface="Calibri"/>
                <a:sym typeface="Calibri"/>
              </a:rPr>
              <a:t>Realising</a:t>
            </a:r>
            <a:r>
              <a:rPr lang="en-US" sz="1400" dirty="0">
                <a:solidFill>
                  <a:schemeClr val="dk1"/>
                </a:solidFill>
                <a:latin typeface="Comic Sans MS" panose="030F0702030302020204" pitchFamily="66" charset="0"/>
                <a:ea typeface="Calibri"/>
                <a:cs typeface="Calibri"/>
                <a:sym typeface="Calibri"/>
              </a:rPr>
              <a:t> that everyone has a right to privacy and to understand the general idea of consent in everyday dealings with others. </a:t>
            </a:r>
            <a:endParaRPr sz="1400" dirty="0">
              <a:latin typeface="Comic Sans MS" panose="030F0702030302020204" pitchFamily="66" charset="0"/>
            </a:endParaRPr>
          </a:p>
          <a:p>
            <a:pPr marL="185730" indent="-185730">
              <a:spcBef>
                <a:spcPts val="1300"/>
              </a:spcBef>
              <a:buClr>
                <a:schemeClr val="dk1"/>
              </a:buClr>
              <a:buSzPts val="1200"/>
              <a:buFont typeface="Arial"/>
              <a:buChar char="•"/>
            </a:pPr>
            <a:r>
              <a:rPr lang="en-US" sz="1400" dirty="0">
                <a:solidFill>
                  <a:schemeClr val="dk1"/>
                </a:solidFill>
                <a:latin typeface="Comic Sans MS" panose="030F0702030302020204" pitchFamily="66" charset="0"/>
                <a:ea typeface="Calibri"/>
                <a:cs typeface="Calibri"/>
                <a:sym typeface="Calibri"/>
              </a:rPr>
              <a:t>Being able to interact with others in a way that is fair and respectful to all. </a:t>
            </a:r>
          </a:p>
          <a:p>
            <a:pPr algn="just">
              <a:spcBef>
                <a:spcPts val="1300"/>
              </a:spcBef>
              <a:buClr>
                <a:schemeClr val="dk1"/>
              </a:buClr>
              <a:buSzPts val="1200"/>
            </a:pPr>
            <a:r>
              <a:rPr lang="en-GB" sz="1400" dirty="0">
                <a:solidFill>
                  <a:schemeClr val="dk1"/>
                </a:solidFill>
                <a:latin typeface="Comic Sans MS" panose="030F0702030302020204" pitchFamily="66" charset="0"/>
                <a:ea typeface="Arial"/>
                <a:cs typeface="Arial"/>
                <a:sym typeface="Arial"/>
              </a:rPr>
              <a:t>This will be critical to building a society which treats others with understanding and empathy, whatever their ethnicity, social economic background, disability, sex, gender or sexuality. </a:t>
            </a:r>
            <a:endParaRPr sz="1400" dirty="0">
              <a:latin typeface="Comic Sans MS" panose="030F0702030302020204" pitchFamily="66" charset="0"/>
            </a:endParaRPr>
          </a:p>
          <a:p>
            <a:pPr algn="just">
              <a:spcBef>
                <a:spcPts val="1300"/>
              </a:spcBef>
              <a:buClr>
                <a:schemeClr val="dk1"/>
              </a:buClr>
              <a:buSzPts val="1200"/>
            </a:pPr>
            <a:r>
              <a:rPr lang="en-US" sz="1400" dirty="0">
                <a:solidFill>
                  <a:schemeClr val="dk1"/>
                </a:solidFill>
                <a:latin typeface="Comic Sans MS" panose="030F0702030302020204" pitchFamily="66" charset="0"/>
                <a:ea typeface="Calibri"/>
                <a:cs typeface="Calibri"/>
                <a:sym typeface="Calibri"/>
              </a:rPr>
              <a:t>By the end of year 6, in line with what currently happens, most learners would have learned about reproduction.  This will be handled appropriately, sensitively and only when learners are </a:t>
            </a:r>
            <a:r>
              <a:rPr lang="en-US" sz="1518" dirty="0">
                <a:solidFill>
                  <a:schemeClr val="dk1"/>
                </a:solidFill>
                <a:latin typeface="Comic Sans MS" panose="030F0702030302020204" pitchFamily="66" charset="0"/>
                <a:ea typeface="Calibri"/>
                <a:cs typeface="Calibri"/>
                <a:sym typeface="Calibri"/>
              </a:rPr>
              <a:t>ready.</a:t>
            </a:r>
            <a:endParaRPr sz="1518" dirty="0">
              <a:solidFill>
                <a:schemeClr val="dk1"/>
              </a:solidFill>
              <a:latin typeface="Comic Sans MS" panose="030F0702030302020204" pitchFamily="66" charset="0"/>
              <a:ea typeface="Arial"/>
              <a:cs typeface="Arial"/>
              <a:sym typeface="Arial"/>
            </a:endParaRPr>
          </a:p>
          <a:p>
            <a:pPr>
              <a:buClr>
                <a:schemeClr val="dk1"/>
              </a:buClr>
              <a:buSzPts val="1200"/>
            </a:pPr>
            <a:endParaRPr sz="1300" dirty="0">
              <a:solidFill>
                <a:schemeClr val="dk1"/>
              </a:solidFill>
              <a:latin typeface="Arial"/>
              <a:ea typeface="Arial"/>
              <a:cs typeface="Arial"/>
              <a:sym typeface="Arial"/>
            </a:endParaRPr>
          </a:p>
        </p:txBody>
      </p:sp>
      <p:sp>
        <p:nvSpPr>
          <p:cNvPr id="276" name="Google Shape;276;p19"/>
          <p:cNvSpPr/>
          <p:nvPr/>
        </p:nvSpPr>
        <p:spPr>
          <a:xfrm>
            <a:off x="215899" y="280333"/>
            <a:ext cx="6426201" cy="9181168"/>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15362" name="Picture 2" descr="https://attachments.office.net/owa/Sion.Howells%40bodringalltprimary.rctcbc.cymru/service.svc/s/GetAttachmentThumbnail?id=AAMkADI0ZjFiZjJjLWM5N2EtNGZjOS1hYjhkLWQwY2EyM2YxN2YwNQBGAAAAAAAopvRCuPglRrPdUu6i8KshBwCWpoNabx9jSKqAi0l0EsamAAmYGGbxAACWpoNabx9jSKqAi0l0EsamAAmYGGr%2BAAABEgAQAMfZ%2B4bJ%2FrhPsoynQdlUYFI%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c5MjksImV4cCI6MTcxODU2ODIyOSwiaXNzIjoiMDAwMDAwMDItMDAwMC0wZmYxLWNlMDAtMDAwMDAwMDAwMDAwQDRmM2YwZTUyLWI3MzQtNDE2NC05NDA5LTFiNjAxZDE0Nzk5MyIsImF1ZCI6IjAwMDAwMDAyLTAwMDAtMGZmMS1jZTAwLTAwMDAwMDAwMDAwMC9hdHRhY2htZW50cy5vZmZpY2UubmV0QDRmM2YwZTUyLWI3MzQtNDE2NC05NDA5LTFiNjAxZDE0Nzk5MyIsImhhcHAiOiJvd2EifQ.J4pip9HcIRw58MwZSTv4R0ycgr6y4hFR8WEJ1R5Dz5esyuIem9Bvif-7veVk_Wfky2p9caNUH5qnKL0DwyAUOcdxmveIHTmbN9juTssSJoydq8z60qazicXedg_b2ojfVlaCn8UAul8plojvipbdLGQlNdyo4IDpgud4rkdTfrc4v8O-DWk0DVIIbyZvjouDWI7QhLlfQKaU386LXsLUFIiyPHxecNtupTAmIXxPSDNKUBVoMWZD1heO909dysD0Ic-5iG6aDrcHAC-AljJSPFHfm7KDAvJ1csmYLCFIIx8kMfs6nZvmgJPyqCrXNrT0jFULo9FMpW6HGNbzXMijqA&amp;X-OWA-CANARY=bdvoV0xvMg4AAAAAAAAAAICXKp88jtwYsbIb0WyVGNKhfBNpWB3HS313MEJhl6RKkVzvRGP0Glc.&amp;owa=outlook.office.com&amp;scriptVer=20240531006.12&amp;clientId=2BFF40004D1D4D858D6F00199261DA33&amp;animation=true">
            <a:extLst>
              <a:ext uri="{FF2B5EF4-FFF2-40B4-BE49-F238E27FC236}">
                <a16:creationId xmlns:a16="http://schemas.microsoft.com/office/drawing/2014/main" id="{7B77C504-D587-421F-87AD-48EB4018D3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602" y="7162800"/>
            <a:ext cx="2776428" cy="2149894"/>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https://attachments.office.net/owa/Sion.Howells%40bodringalltprimary.rctcbc.cymru/service.svc/s/GetAttachmentThumbnail?id=AAMkADI0ZjFiZjJjLWM5N2EtNGZjOS1hYjhkLWQwY2EyM2YxN2YwNQBGAAAAAAAopvRCuPglRrPdUu6i8KshBwCWpoNabx9jSKqAi0l0EsamAAmYGGbxAACWpoNabx9jSKqAi0l0EsamAAmYGGr%2BAAABEgAQAAuhhxRC5ApInObpHrZrkjc%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gyMDUsImV4cCI6MTcxODU2ODUwNSwiaXNzIjoiMDAwMDAwMDItMDAwMC0wZmYxLWNlMDAtMDAwMDAwMDAwMDAwQDRmM2YwZTUyLWI3MzQtNDE2NC05NDA5LTFiNjAxZDE0Nzk5MyIsImF1ZCI6IjAwMDAwMDAyLTAwMDAtMGZmMS1jZTAwLTAwMDAwMDAwMDAwMC9hdHRhY2htZW50cy5vZmZpY2UubmV0QDRmM2YwZTUyLWI3MzQtNDE2NC05NDA5LTFiNjAxZDE0Nzk5MyIsImhhcHAiOiJvd2EifQ.DqxrYvok5d8_gZRJG-n1ekDVCcypEvObbpFgtpJ1Cwxkw5uFfgeTXf3IEDWS-tPHUHlFUVUy-wpXc_gdf0bJ9zY0m3akzZixU0hGjQapnOT8fXbTbCG1OzevTSV6cZqn1EaNO2vB52DqaQhmoaBsjyHPJUpZ_gkFE2DOhhdzaDRxA5h0gKefgCIDJIaQbkWwfG0BR2W1xVuwchKRtfvorH_F5mpRhZclp37VmIhDhGOYxzZViGx7OEvLKhW9FXpRae5pEd5oXzZn45Bla6efmhoe0lc7gsxQX7po-nn1nfunxmYH7_qp_P254HnTfVb7s-O-hWw6_vNFob5LdJ2mbg&amp;X-OWA-CANARY=bdvoV0xvMg4AAAAAAAAAAICXKp88jtwYsbIb0WyVGNKhfBNpWB3HS313MEJhl6RKkVzvRGP0Glc.&amp;owa=outlook.office.com&amp;scriptVer=20240531006.12&amp;clientId=2BFF40004D1D4D858D6F00199261DA33&amp;animation=true">
            <a:extLst>
              <a:ext uri="{FF2B5EF4-FFF2-40B4-BE49-F238E27FC236}">
                <a16:creationId xmlns:a16="http://schemas.microsoft.com/office/drawing/2014/main" id="{5E169919-CA34-4F30-8B7C-61FBA44BD6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3331" y="7162800"/>
            <a:ext cx="3116369" cy="21498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330;p25">
            <a:extLst>
              <a:ext uri="{FF2B5EF4-FFF2-40B4-BE49-F238E27FC236}">
                <a16:creationId xmlns:a16="http://schemas.microsoft.com/office/drawing/2014/main" id="{2C208174-FA98-44A7-B99B-B4E8C1257A29}"/>
              </a:ext>
            </a:extLst>
          </p:cNvPr>
          <p:cNvSpPr/>
          <p:nvPr/>
        </p:nvSpPr>
        <p:spPr>
          <a:xfrm>
            <a:off x="165099" y="280332"/>
            <a:ext cx="6438901" cy="9397068"/>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C40595C8-09B2-4BDD-AC3E-2C7AE1F6C4A8}"/>
              </a:ext>
            </a:extLst>
          </p:cNvPr>
          <p:cNvSpPr/>
          <p:nvPr/>
        </p:nvSpPr>
        <p:spPr>
          <a:xfrm>
            <a:off x="254000" y="432807"/>
            <a:ext cx="6286500" cy="9510296"/>
          </a:xfrm>
          <a:prstGeom prst="rect">
            <a:avLst/>
          </a:prstGeom>
        </p:spPr>
        <p:txBody>
          <a:bodyPr wrap="square">
            <a:spAutoFit/>
          </a:bodyPr>
          <a:lstStyle/>
          <a:p>
            <a:pPr lvl="0" algn="ctr">
              <a:buClr>
                <a:prstClr val="black"/>
              </a:buClr>
              <a:buSzPts val="2000"/>
            </a:pPr>
            <a:r>
              <a:rPr lang="en-GB" sz="2000" b="1" u="sng" dirty="0">
                <a:solidFill>
                  <a:prstClr val="black"/>
                </a:solidFill>
                <a:latin typeface="Comic Sans MS" panose="030F0702030302020204" pitchFamily="66" charset="0"/>
                <a:ea typeface="Thonburi"/>
                <a:cs typeface="Thonburi"/>
                <a:sym typeface="Thonburi"/>
              </a:rPr>
              <a:t>Extra Curricular / Enrichment / Community Activities</a:t>
            </a:r>
          </a:p>
          <a:p>
            <a:pPr lvl="0" algn="ctr">
              <a:buClr>
                <a:prstClr val="black"/>
              </a:buClr>
              <a:buSzPts val="2000"/>
            </a:pPr>
            <a:endParaRPr lang="en-GB" sz="800" b="1" dirty="0">
              <a:solidFill>
                <a:prstClr val="black"/>
              </a:solidFill>
              <a:latin typeface="Comic Sans MS" panose="030F0702030302020204" pitchFamily="66" charset="0"/>
              <a:ea typeface="Thonburi"/>
              <a:cs typeface="Thonburi"/>
              <a:sym typeface="Thonburi"/>
            </a:endParaRPr>
          </a:p>
          <a:p>
            <a:pPr lvl="0" algn="just">
              <a:buClr>
                <a:prstClr val="black"/>
              </a:buClr>
              <a:buSzPts val="1200"/>
            </a:pPr>
            <a:r>
              <a:rPr lang="en-GB" sz="1200" dirty="0">
                <a:solidFill>
                  <a:prstClr val="black"/>
                </a:solidFill>
                <a:latin typeface="Comic Sans MS" panose="030F0702030302020204" pitchFamily="66" charset="0"/>
                <a:ea typeface="Arial"/>
                <a:cs typeface="Arial"/>
                <a:sym typeface="Arial"/>
              </a:rPr>
              <a:t>A number of extra- curricular activities are available to the children, despite funding cuts, leading to staffing reductions and increasing costs for providers. We are always seeking providers / funding to provide no cost clubs.  These vary from term to term and are often based upon what is affordable, available and most suitable at that particular time of the year. </a:t>
            </a:r>
            <a:r>
              <a:rPr lang="en-GB" sz="1200" dirty="0">
                <a:latin typeface="Comic Sans MS" panose="030F0702030302020204" pitchFamily="66" charset="0"/>
              </a:rPr>
              <a:t>The aim is to build confidence through new experiences and develop leadership roles. </a:t>
            </a:r>
            <a:r>
              <a:rPr lang="en-GB" sz="1200" dirty="0">
                <a:solidFill>
                  <a:prstClr val="black"/>
                </a:solidFill>
                <a:latin typeface="Comic Sans MS" panose="030F0702030302020204" pitchFamily="66" charset="0"/>
                <a:ea typeface="Arial"/>
                <a:cs typeface="Arial"/>
                <a:sym typeface="Arial"/>
              </a:rPr>
              <a:t>At various times we are able to offer the following.</a:t>
            </a:r>
          </a:p>
          <a:p>
            <a:pPr lvl="0">
              <a:buClr>
                <a:prstClr val="black"/>
              </a:buClr>
              <a:buSzPts val="1200"/>
            </a:pPr>
            <a:endParaRPr lang="en-GB" sz="1200" dirty="0">
              <a:solidFill>
                <a:prstClr val="black"/>
              </a:solidFill>
              <a:latin typeface="Comic Sans MS" panose="030F0702030302020204" pitchFamily="66" charset="0"/>
              <a:ea typeface="Arial"/>
              <a:cs typeface="Arial"/>
              <a:sym typeface="Arial"/>
            </a:endParaRPr>
          </a:p>
          <a:p>
            <a:pPr lvl="0">
              <a:buClr>
                <a:prstClr val="black"/>
              </a:buClr>
              <a:buSzPts val="1200"/>
            </a:pPr>
            <a:endParaRPr lang="en-GB" sz="1200" dirty="0">
              <a:solidFill>
                <a:prstClr val="black"/>
              </a:solidFill>
              <a:latin typeface="Comic Sans MS" panose="030F0702030302020204" pitchFamily="66" charset="0"/>
              <a:ea typeface="Arial"/>
              <a:cs typeface="Arial"/>
              <a:sym typeface="Arial"/>
            </a:endParaRPr>
          </a:p>
          <a:p>
            <a:pPr lvl="0">
              <a:buClr>
                <a:prstClr val="black"/>
              </a:buClr>
              <a:buSzPts val="1200"/>
            </a:pPr>
            <a:endParaRPr lang="en-GB" sz="1200" dirty="0">
              <a:solidFill>
                <a:prstClr val="black"/>
              </a:solidFill>
              <a:latin typeface="Comic Sans MS" panose="030F0702030302020204" pitchFamily="66" charset="0"/>
              <a:ea typeface="Arial"/>
              <a:cs typeface="Arial"/>
              <a:sym typeface="Arial"/>
            </a:endParaRPr>
          </a:p>
          <a:p>
            <a:pPr lvl="0">
              <a:buClr>
                <a:prstClr val="black"/>
              </a:buClr>
              <a:buSzPts val="1200"/>
            </a:pPr>
            <a:endParaRPr lang="en-GB" sz="1200" dirty="0">
              <a:solidFill>
                <a:prstClr val="black"/>
              </a:solidFill>
              <a:latin typeface="Comic Sans MS" panose="030F0702030302020204" pitchFamily="66" charset="0"/>
              <a:ea typeface="Arial"/>
              <a:cs typeface="Arial"/>
              <a:sym typeface="Arial"/>
            </a:endParaRPr>
          </a:p>
          <a:p>
            <a:pPr lvl="0">
              <a:buClr>
                <a:prstClr val="black"/>
              </a:buClr>
              <a:buSzPts val="1200"/>
            </a:pPr>
            <a:endParaRPr lang="en-GB" sz="1200" dirty="0">
              <a:solidFill>
                <a:prstClr val="black"/>
              </a:solidFill>
              <a:latin typeface="Comic Sans MS" panose="030F0702030302020204" pitchFamily="66" charset="0"/>
              <a:ea typeface="Arial"/>
              <a:cs typeface="Arial"/>
              <a:sym typeface="Arial"/>
            </a:endParaRPr>
          </a:p>
          <a:p>
            <a:pPr lvl="0">
              <a:buClr>
                <a:prstClr val="black"/>
              </a:buClr>
              <a:buSzPts val="1200"/>
            </a:pPr>
            <a:endParaRPr lang="en-GB" sz="1200" dirty="0">
              <a:solidFill>
                <a:prstClr val="black"/>
              </a:solidFill>
              <a:latin typeface="Comic Sans MS" panose="030F0702030302020204" pitchFamily="66" charset="0"/>
              <a:ea typeface="Arial"/>
              <a:cs typeface="Arial"/>
              <a:sym typeface="Arial"/>
            </a:endParaRPr>
          </a:p>
          <a:p>
            <a:pPr lvl="0">
              <a:buClr>
                <a:prstClr val="black"/>
              </a:buClr>
              <a:buSzPts val="1200"/>
            </a:pPr>
            <a:endParaRPr lang="en-GB" sz="1200" dirty="0">
              <a:solidFill>
                <a:prstClr val="black"/>
              </a:solidFill>
              <a:latin typeface="Comic Sans MS" panose="030F0702030302020204" pitchFamily="66" charset="0"/>
              <a:ea typeface="Arial"/>
              <a:cs typeface="Arial"/>
              <a:sym typeface="Arial"/>
            </a:endParaRPr>
          </a:p>
          <a:p>
            <a:pPr lvl="0">
              <a:buClr>
                <a:prstClr val="black"/>
              </a:buClr>
              <a:buSzPts val="1200"/>
            </a:pPr>
            <a:endParaRPr lang="en-GB" sz="1200" dirty="0">
              <a:solidFill>
                <a:prstClr val="black"/>
              </a:solidFill>
              <a:latin typeface="Comic Sans MS" panose="030F0702030302020204" pitchFamily="66" charset="0"/>
              <a:cs typeface="Arial"/>
              <a:sym typeface="Arial"/>
            </a:endParaRPr>
          </a:p>
          <a:p>
            <a:pPr lvl="0">
              <a:buClr>
                <a:prstClr val="black"/>
              </a:buClr>
              <a:buSzPts val="1200"/>
            </a:pPr>
            <a:endParaRPr lang="en-GB" sz="1200" dirty="0">
              <a:solidFill>
                <a:prstClr val="black"/>
              </a:solidFill>
              <a:latin typeface="Comic Sans MS" panose="030F0702030302020204" pitchFamily="66" charset="0"/>
              <a:cs typeface="Arial"/>
              <a:sym typeface="Arial"/>
            </a:endParaRPr>
          </a:p>
          <a:p>
            <a:pPr lvl="0">
              <a:buClr>
                <a:prstClr val="black"/>
              </a:buClr>
              <a:buSzPts val="1200"/>
            </a:pPr>
            <a:endParaRPr lang="en-GB" sz="1200" dirty="0">
              <a:solidFill>
                <a:prstClr val="black"/>
              </a:solidFill>
              <a:latin typeface="Comic Sans MS" panose="030F0702030302020204" pitchFamily="66" charset="0"/>
              <a:cs typeface="Arial"/>
              <a:sym typeface="Arial"/>
            </a:endParaRPr>
          </a:p>
          <a:p>
            <a:pPr lvl="0">
              <a:buClr>
                <a:prstClr val="black"/>
              </a:buClr>
              <a:buSzPts val="1200"/>
            </a:pPr>
            <a:endParaRPr lang="en-GB" sz="1200" dirty="0">
              <a:solidFill>
                <a:prstClr val="black"/>
              </a:solidFill>
              <a:latin typeface="Comic Sans MS" panose="030F0702030302020204" pitchFamily="66" charset="0"/>
            </a:endParaRPr>
          </a:p>
          <a:p>
            <a:pPr lvl="0">
              <a:buClr>
                <a:prstClr val="black"/>
              </a:buClr>
              <a:buSzPts val="1200"/>
            </a:pPr>
            <a:r>
              <a:rPr lang="en-GB" sz="1200" u="sng" dirty="0">
                <a:solidFill>
                  <a:prstClr val="black"/>
                </a:solidFill>
                <a:latin typeface="Comic Sans MS" panose="030F0702030302020204" pitchFamily="66" charset="0"/>
                <a:ea typeface="Arial"/>
                <a:cs typeface="Arial"/>
                <a:sym typeface="Arial"/>
              </a:rPr>
              <a:t>School </a:t>
            </a:r>
            <a:r>
              <a:rPr lang="en-GB" sz="1200" u="sng" dirty="0" err="1">
                <a:solidFill>
                  <a:prstClr val="black"/>
                </a:solidFill>
                <a:latin typeface="Comic Sans MS" panose="030F0702030302020204" pitchFamily="66" charset="0"/>
                <a:ea typeface="Arial"/>
                <a:cs typeface="Arial"/>
                <a:sym typeface="Arial"/>
              </a:rPr>
              <a:t>Senedd</a:t>
            </a:r>
            <a:endParaRPr lang="en-GB" sz="1200" dirty="0">
              <a:solidFill>
                <a:prstClr val="black"/>
              </a:solidFill>
              <a:latin typeface="Comic Sans MS" panose="030F0702030302020204" pitchFamily="66" charset="0"/>
            </a:endParaRPr>
          </a:p>
          <a:p>
            <a:pPr lvl="0" algn="just">
              <a:buClr>
                <a:prstClr val="black"/>
              </a:buClr>
              <a:buSzPts val="1200"/>
            </a:pPr>
            <a:r>
              <a:rPr lang="en-GB" sz="1200" dirty="0">
                <a:solidFill>
                  <a:prstClr val="black"/>
                </a:solidFill>
                <a:latin typeface="Comic Sans MS" panose="030F0702030302020204" pitchFamily="66" charset="0"/>
                <a:ea typeface="Arial"/>
                <a:cs typeface="Arial"/>
                <a:sym typeface="Arial"/>
              </a:rPr>
              <a:t>The </a:t>
            </a:r>
            <a:r>
              <a:rPr lang="en-GB" sz="1200" dirty="0" err="1">
                <a:solidFill>
                  <a:prstClr val="black"/>
                </a:solidFill>
                <a:latin typeface="Comic Sans MS" panose="030F0702030302020204" pitchFamily="66" charset="0"/>
                <a:ea typeface="Arial"/>
                <a:cs typeface="Arial"/>
                <a:sym typeface="Arial"/>
              </a:rPr>
              <a:t>Senedd</a:t>
            </a:r>
            <a:r>
              <a:rPr lang="en-GB" sz="1200" dirty="0">
                <a:solidFill>
                  <a:prstClr val="black"/>
                </a:solidFill>
                <a:latin typeface="Comic Sans MS" panose="030F0702030302020204" pitchFamily="66" charset="0"/>
                <a:ea typeface="Arial"/>
                <a:cs typeface="Arial"/>
                <a:sym typeface="Arial"/>
              </a:rPr>
              <a:t> is a committee of pupils who have been elected by their peers. As we are a very small school, the </a:t>
            </a:r>
            <a:r>
              <a:rPr lang="en-GB" sz="1200" dirty="0" err="1">
                <a:solidFill>
                  <a:prstClr val="black"/>
                </a:solidFill>
                <a:latin typeface="Comic Sans MS" panose="030F0702030302020204" pitchFamily="66" charset="0"/>
                <a:ea typeface="Arial"/>
                <a:cs typeface="Arial"/>
                <a:sym typeface="Arial"/>
              </a:rPr>
              <a:t>Senedd</a:t>
            </a:r>
            <a:r>
              <a:rPr lang="en-GB" sz="1200" dirty="0">
                <a:solidFill>
                  <a:prstClr val="black"/>
                </a:solidFill>
                <a:latin typeface="Comic Sans MS" panose="030F0702030302020204" pitchFamily="66" charset="0"/>
                <a:ea typeface="Arial"/>
                <a:cs typeface="Arial"/>
                <a:sym typeface="Arial"/>
              </a:rPr>
              <a:t> incorporates ECO, Healthy Schools, JRSOs roles too.  It gives the pupils a ‘voice’ to make changes in our school, such as our school garden and outdoor classroom, healthy eating and improving play equipment.</a:t>
            </a:r>
          </a:p>
          <a:p>
            <a:pPr lvl="0">
              <a:buClr>
                <a:prstClr val="black"/>
              </a:buClr>
              <a:buSzPts val="1200"/>
            </a:pPr>
            <a:endParaRPr lang="en-GB" sz="800" dirty="0">
              <a:solidFill>
                <a:prstClr val="black"/>
              </a:solidFill>
              <a:latin typeface="Comic Sans MS" panose="030F0702030302020204" pitchFamily="66" charset="0"/>
              <a:ea typeface="Arial"/>
              <a:cs typeface="Arial"/>
              <a:sym typeface="Arial"/>
            </a:endParaRPr>
          </a:p>
          <a:p>
            <a:pPr lvl="0">
              <a:buClr>
                <a:prstClr val="black"/>
              </a:buClr>
              <a:buSzPts val="1200"/>
            </a:pPr>
            <a:r>
              <a:rPr lang="en-GB" sz="1200" u="sng" dirty="0" err="1">
                <a:solidFill>
                  <a:prstClr val="black"/>
                </a:solidFill>
                <a:latin typeface="Comic Sans MS" panose="030F0702030302020204" pitchFamily="66" charset="0"/>
                <a:ea typeface="Arial"/>
                <a:cs typeface="Arial"/>
                <a:sym typeface="Arial"/>
              </a:rPr>
              <a:t>Criw</a:t>
            </a:r>
            <a:r>
              <a:rPr lang="en-GB" sz="1200" u="sng" dirty="0">
                <a:solidFill>
                  <a:prstClr val="black"/>
                </a:solidFill>
                <a:latin typeface="Comic Sans MS" panose="030F0702030302020204" pitchFamily="66" charset="0"/>
                <a:ea typeface="Arial"/>
                <a:cs typeface="Arial"/>
                <a:sym typeface="Arial"/>
              </a:rPr>
              <a:t> </a:t>
            </a:r>
            <a:r>
              <a:rPr lang="en-GB" sz="1200" u="sng" dirty="0" err="1">
                <a:solidFill>
                  <a:prstClr val="black"/>
                </a:solidFill>
                <a:latin typeface="Comic Sans MS" panose="030F0702030302020204" pitchFamily="66" charset="0"/>
                <a:ea typeface="Arial"/>
                <a:cs typeface="Arial"/>
                <a:sym typeface="Arial"/>
              </a:rPr>
              <a:t>Cymraeg</a:t>
            </a:r>
            <a:endParaRPr lang="en-GB" sz="1200" u="sng" dirty="0">
              <a:solidFill>
                <a:prstClr val="black"/>
              </a:solidFill>
              <a:latin typeface="Comic Sans MS" panose="030F0702030302020204" pitchFamily="66" charset="0"/>
              <a:ea typeface="Arial"/>
              <a:cs typeface="Arial"/>
              <a:sym typeface="Arial"/>
            </a:endParaRPr>
          </a:p>
          <a:p>
            <a:pPr lvl="0" algn="just">
              <a:buClr>
                <a:prstClr val="black"/>
              </a:buClr>
              <a:buSzPts val="1200"/>
            </a:pPr>
            <a:r>
              <a:rPr lang="en-GB" sz="1200" dirty="0">
                <a:solidFill>
                  <a:prstClr val="black"/>
                </a:solidFill>
                <a:latin typeface="Comic Sans MS" panose="030F0702030302020204" pitchFamily="66" charset="0"/>
                <a:ea typeface="Arial"/>
                <a:cs typeface="Arial"/>
                <a:sym typeface="Arial"/>
              </a:rPr>
              <a:t>The </a:t>
            </a:r>
            <a:r>
              <a:rPr lang="en-GB" sz="1200" dirty="0" err="1">
                <a:solidFill>
                  <a:prstClr val="black"/>
                </a:solidFill>
                <a:latin typeface="Comic Sans MS" panose="030F0702030302020204" pitchFamily="66" charset="0"/>
                <a:ea typeface="Arial"/>
                <a:cs typeface="Arial"/>
                <a:sym typeface="Arial"/>
              </a:rPr>
              <a:t>Criw</a:t>
            </a:r>
            <a:r>
              <a:rPr lang="en-GB" sz="1200" dirty="0">
                <a:solidFill>
                  <a:prstClr val="black"/>
                </a:solidFill>
                <a:latin typeface="Comic Sans MS" panose="030F0702030302020204" pitchFamily="66" charset="0"/>
                <a:ea typeface="Arial"/>
                <a:cs typeface="Arial"/>
                <a:sym typeface="Arial"/>
              </a:rPr>
              <a:t> </a:t>
            </a:r>
            <a:r>
              <a:rPr lang="en-GB" sz="1200" dirty="0" err="1">
                <a:solidFill>
                  <a:prstClr val="black"/>
                </a:solidFill>
                <a:latin typeface="Comic Sans MS" panose="030F0702030302020204" pitchFamily="66" charset="0"/>
                <a:ea typeface="Arial"/>
                <a:cs typeface="Arial"/>
                <a:sym typeface="Arial"/>
              </a:rPr>
              <a:t>Cymraeg</a:t>
            </a:r>
            <a:r>
              <a:rPr lang="en-GB" sz="1200" dirty="0">
                <a:solidFill>
                  <a:prstClr val="black"/>
                </a:solidFill>
                <a:latin typeface="Comic Sans MS" panose="030F0702030302020204" pitchFamily="66" charset="0"/>
                <a:ea typeface="Arial"/>
                <a:cs typeface="Arial"/>
                <a:sym typeface="Arial"/>
              </a:rPr>
              <a:t> are encouraged the use of the Welsh language throughout the school in addition to promoting a positive Welsh ethos. All of their hard work will go towards helping us achieve the </a:t>
            </a:r>
            <a:r>
              <a:rPr lang="en-GB" sz="1200" dirty="0" err="1">
                <a:solidFill>
                  <a:prstClr val="black"/>
                </a:solidFill>
                <a:latin typeface="Comic Sans MS" panose="030F0702030302020204" pitchFamily="66" charset="0"/>
                <a:ea typeface="Arial"/>
                <a:cs typeface="Arial"/>
                <a:sym typeface="Arial"/>
              </a:rPr>
              <a:t>Cymraeg</a:t>
            </a:r>
            <a:r>
              <a:rPr lang="en-GB" sz="1200" dirty="0">
                <a:solidFill>
                  <a:prstClr val="black"/>
                </a:solidFill>
                <a:latin typeface="Comic Sans MS" panose="030F0702030302020204" pitchFamily="66" charset="0"/>
                <a:ea typeface="Arial"/>
                <a:cs typeface="Arial"/>
                <a:sym typeface="Arial"/>
              </a:rPr>
              <a:t> Campus language charter silver award.</a:t>
            </a:r>
          </a:p>
          <a:p>
            <a:pPr lvl="0">
              <a:buClr>
                <a:prstClr val="black"/>
              </a:buClr>
              <a:buSzPts val="1200"/>
            </a:pPr>
            <a:endParaRPr lang="en-GB" sz="800" dirty="0">
              <a:solidFill>
                <a:prstClr val="black"/>
              </a:solidFill>
              <a:latin typeface="Comic Sans MS" panose="030F0702030302020204" pitchFamily="66" charset="0"/>
              <a:ea typeface="Arial"/>
              <a:cs typeface="Arial"/>
              <a:sym typeface="Arial"/>
            </a:endParaRPr>
          </a:p>
          <a:p>
            <a:pPr lvl="0">
              <a:buClr>
                <a:prstClr val="black"/>
              </a:buClr>
              <a:buSzPts val="1200"/>
            </a:pPr>
            <a:r>
              <a:rPr lang="en-GB" sz="1200" u="sng" dirty="0">
                <a:solidFill>
                  <a:prstClr val="black"/>
                </a:solidFill>
                <a:latin typeface="Comic Sans MS" panose="030F0702030302020204" pitchFamily="66" charset="0"/>
                <a:ea typeface="Arial"/>
                <a:cs typeface="Arial"/>
                <a:sym typeface="Arial"/>
              </a:rPr>
              <a:t>Healthy Schools</a:t>
            </a:r>
            <a:endParaRPr lang="en-GB" sz="1200" dirty="0">
              <a:solidFill>
                <a:prstClr val="black"/>
              </a:solidFill>
              <a:latin typeface="Comic Sans MS" panose="030F0702030302020204" pitchFamily="66" charset="0"/>
            </a:endParaRPr>
          </a:p>
          <a:p>
            <a:pPr lvl="0" algn="just">
              <a:buClr>
                <a:prstClr val="black"/>
              </a:buClr>
              <a:buSzPts val="1200"/>
            </a:pPr>
            <a:r>
              <a:rPr lang="en-GB" sz="1200" dirty="0">
                <a:solidFill>
                  <a:prstClr val="black"/>
                </a:solidFill>
                <a:latin typeface="Comic Sans MS" panose="030F0702030302020204" pitchFamily="66" charset="0"/>
                <a:ea typeface="Arial"/>
                <a:cs typeface="Arial"/>
                <a:sym typeface="Arial"/>
              </a:rPr>
              <a:t>We are working towards our ‘Healthy Schools’ accreditation. In progression steps 1,2 and 3 we provide our children with a daily healthy snacks asking families to support this by paying £1 per week. Children in Nursery, Reception, Year 1 and Year 2 will receive free milk during snack time. Any left over milk is given to the children to take home at the end of the day.  Snacks are also offered to pupils in </a:t>
            </a:r>
            <a:r>
              <a:rPr lang="en-GB" sz="1200" dirty="0" err="1">
                <a:solidFill>
                  <a:prstClr val="black"/>
                </a:solidFill>
                <a:latin typeface="Comic Sans MS" panose="030F0702030302020204" pitchFamily="66" charset="0"/>
                <a:ea typeface="Arial"/>
                <a:cs typeface="Arial"/>
                <a:sym typeface="Arial"/>
              </a:rPr>
              <a:t>Dosbarth</a:t>
            </a:r>
            <a:r>
              <a:rPr lang="en-GB" sz="1200" dirty="0">
                <a:solidFill>
                  <a:prstClr val="black"/>
                </a:solidFill>
                <a:latin typeface="Comic Sans MS" panose="030F0702030302020204" pitchFamily="66" charset="0"/>
                <a:ea typeface="Arial"/>
                <a:cs typeface="Arial"/>
                <a:sym typeface="Arial"/>
              </a:rPr>
              <a:t> </a:t>
            </a:r>
            <a:r>
              <a:rPr lang="en-GB" sz="1200" dirty="0" err="1">
                <a:solidFill>
                  <a:prstClr val="black"/>
                </a:solidFill>
                <a:latin typeface="Comic Sans MS" panose="030F0702030302020204" pitchFamily="66" charset="0"/>
                <a:ea typeface="Arial"/>
                <a:cs typeface="Arial"/>
                <a:sym typeface="Arial"/>
              </a:rPr>
              <a:t>Gwdihw</a:t>
            </a:r>
            <a:r>
              <a:rPr lang="en-GB" sz="1200" dirty="0">
                <a:solidFill>
                  <a:prstClr val="black"/>
                </a:solidFill>
                <a:latin typeface="Comic Sans MS" panose="030F0702030302020204" pitchFamily="66" charset="0"/>
                <a:ea typeface="Arial"/>
                <a:cs typeface="Arial"/>
                <a:sym typeface="Arial"/>
              </a:rPr>
              <a:t>, </a:t>
            </a:r>
            <a:r>
              <a:rPr lang="en-GB" sz="1200" dirty="0" err="1">
                <a:solidFill>
                  <a:prstClr val="black"/>
                </a:solidFill>
                <a:latin typeface="Comic Sans MS" panose="030F0702030302020204" pitchFamily="66" charset="0"/>
                <a:ea typeface="Arial"/>
                <a:cs typeface="Arial"/>
                <a:sym typeface="Arial"/>
              </a:rPr>
              <a:t>Wiwer</a:t>
            </a:r>
            <a:r>
              <a:rPr lang="en-GB" sz="1200" dirty="0">
                <a:solidFill>
                  <a:prstClr val="black"/>
                </a:solidFill>
                <a:latin typeface="Comic Sans MS" panose="030F0702030302020204" pitchFamily="66" charset="0"/>
                <a:ea typeface="Arial"/>
                <a:cs typeface="Arial"/>
                <a:sym typeface="Arial"/>
              </a:rPr>
              <a:t> and </a:t>
            </a:r>
            <a:r>
              <a:rPr lang="en-GB" sz="1200" dirty="0" err="1">
                <a:solidFill>
                  <a:prstClr val="black"/>
                </a:solidFill>
                <a:latin typeface="Comic Sans MS" panose="030F0702030302020204" pitchFamily="66" charset="0"/>
                <a:ea typeface="Arial"/>
                <a:cs typeface="Arial"/>
                <a:sym typeface="Arial"/>
              </a:rPr>
              <a:t>Llwynog</a:t>
            </a:r>
            <a:r>
              <a:rPr lang="en-GB" sz="1200" dirty="0">
                <a:solidFill>
                  <a:prstClr val="black"/>
                </a:solidFill>
                <a:latin typeface="Comic Sans MS" panose="030F0702030302020204" pitchFamily="66" charset="0"/>
                <a:ea typeface="Arial"/>
                <a:cs typeface="Arial"/>
                <a:sym typeface="Arial"/>
              </a:rPr>
              <a:t>.  They also can donate £1 per week towards fruit snacks.  </a:t>
            </a:r>
          </a:p>
          <a:p>
            <a:pPr lvl="0" algn="just">
              <a:buClr>
                <a:prstClr val="black"/>
              </a:buClr>
              <a:buSzPts val="1200"/>
            </a:pPr>
            <a:r>
              <a:rPr lang="en-GB" sz="1200" dirty="0">
                <a:solidFill>
                  <a:prstClr val="black"/>
                </a:solidFill>
                <a:latin typeface="Comic Sans MS" panose="030F0702030302020204" pitchFamily="66" charset="0"/>
                <a:ea typeface="Arial"/>
                <a:cs typeface="Arial"/>
                <a:sym typeface="Arial"/>
              </a:rPr>
              <a:t>Pupils are encouraged to bring healthy snacks to school. As we are a healthy school we ask that no chocolates, sweets or crisps are eaten during break times. Fizzy drinks are also not permitted. Research has shown that children’s concentration is improved if they drink water regularly. </a:t>
            </a:r>
          </a:p>
          <a:p>
            <a:pPr lvl="0">
              <a:buClr>
                <a:prstClr val="black"/>
              </a:buClr>
              <a:buSzPts val="1200"/>
            </a:pPr>
            <a:endParaRPr lang="en-GB" sz="800" dirty="0">
              <a:solidFill>
                <a:prstClr val="black"/>
              </a:solidFill>
              <a:latin typeface="Comic Sans MS" panose="030F0702030302020204" pitchFamily="66" charset="0"/>
              <a:ea typeface="Arial"/>
              <a:cs typeface="Arial"/>
              <a:sym typeface="Arial"/>
            </a:endParaRPr>
          </a:p>
          <a:p>
            <a:pPr lvl="0">
              <a:buClr>
                <a:prstClr val="black"/>
              </a:buClr>
              <a:buSzPts val="1200"/>
            </a:pPr>
            <a:r>
              <a:rPr lang="en-GB" sz="1200" u="sng" dirty="0">
                <a:solidFill>
                  <a:prstClr val="black"/>
                </a:solidFill>
                <a:latin typeface="Comic Sans MS" panose="030F0702030302020204" pitchFamily="66" charset="0"/>
                <a:ea typeface="Arial"/>
                <a:cs typeface="Arial"/>
                <a:sym typeface="Arial"/>
              </a:rPr>
              <a:t>Friends of Bodringallt Primary </a:t>
            </a:r>
            <a:endParaRPr lang="en-GB" sz="1200" dirty="0">
              <a:solidFill>
                <a:prstClr val="black"/>
              </a:solidFill>
              <a:latin typeface="Comic Sans MS" panose="030F0702030302020204" pitchFamily="66" charset="0"/>
            </a:endParaRPr>
          </a:p>
          <a:p>
            <a:pPr lvl="0" algn="just">
              <a:buClr>
                <a:prstClr val="black"/>
              </a:buClr>
              <a:buSzPts val="1200"/>
            </a:pPr>
            <a:r>
              <a:rPr lang="en-GB" sz="1200" dirty="0">
                <a:solidFill>
                  <a:prstClr val="black"/>
                </a:solidFill>
                <a:latin typeface="Comic Sans MS" panose="030F0702030302020204" pitchFamily="66" charset="0"/>
                <a:ea typeface="Arial"/>
                <a:cs typeface="Arial"/>
                <a:sym typeface="Arial"/>
              </a:rPr>
              <a:t>A friends group was revived in September 2023, this group aim to engage the community; organising events/</a:t>
            </a:r>
            <a:r>
              <a:rPr lang="en-GB" sz="1200" dirty="0" err="1">
                <a:solidFill>
                  <a:prstClr val="black"/>
                </a:solidFill>
                <a:latin typeface="Comic Sans MS" panose="030F0702030302020204" pitchFamily="66" charset="0"/>
                <a:ea typeface="Arial"/>
                <a:cs typeface="Arial"/>
                <a:sym typeface="Arial"/>
              </a:rPr>
              <a:t>fundraisersfor</a:t>
            </a:r>
            <a:r>
              <a:rPr lang="en-GB" sz="1200" dirty="0">
                <a:solidFill>
                  <a:prstClr val="black"/>
                </a:solidFill>
                <a:latin typeface="Comic Sans MS" panose="030F0702030302020204" pitchFamily="66" charset="0"/>
                <a:ea typeface="Arial"/>
                <a:cs typeface="Arial"/>
                <a:sym typeface="Arial"/>
              </a:rPr>
              <a:t> extra equipment/resources and towards enrichment.  We, as a school, appreciate the incredible communal role they play in bringing our community together at various times of the year.  If you would like to find out more about the group or support our school by becoming a member please let us know.</a:t>
            </a:r>
            <a:r>
              <a:rPr lang="en-GB" sz="1200" dirty="0">
                <a:solidFill>
                  <a:prstClr val="black"/>
                </a:solidFill>
                <a:latin typeface="Comic Sans MS" panose="030F0702030302020204" pitchFamily="66" charset="0"/>
                <a:ea typeface="Thonburi"/>
                <a:cs typeface="Thonburi"/>
                <a:sym typeface="Thonburi"/>
              </a:rPr>
              <a:t> </a:t>
            </a:r>
            <a:endParaRPr lang="en-GB" sz="1200" dirty="0">
              <a:solidFill>
                <a:prstClr val="black"/>
              </a:solidFill>
              <a:latin typeface="Arial"/>
              <a:ea typeface="Arial"/>
              <a:cs typeface="Arial"/>
              <a:sym typeface="Arial"/>
            </a:endParaRPr>
          </a:p>
        </p:txBody>
      </p:sp>
      <p:graphicFrame>
        <p:nvGraphicFramePr>
          <p:cNvPr id="9" name="Table 8">
            <a:extLst>
              <a:ext uri="{FF2B5EF4-FFF2-40B4-BE49-F238E27FC236}">
                <a16:creationId xmlns:a16="http://schemas.microsoft.com/office/drawing/2014/main" id="{D3C489B0-ED93-406B-9E09-D94FD23B15BD}"/>
              </a:ext>
            </a:extLst>
          </p:cNvPr>
          <p:cNvGraphicFramePr>
            <a:graphicFrameLocks noGrp="1"/>
          </p:cNvGraphicFramePr>
          <p:nvPr>
            <p:extLst>
              <p:ext uri="{D42A27DB-BD31-4B8C-83A1-F6EECF244321}">
                <p14:modId xmlns:p14="http://schemas.microsoft.com/office/powerpoint/2010/main" val="2411213886"/>
              </p:ext>
            </p:extLst>
          </p:nvPr>
        </p:nvGraphicFramePr>
        <p:xfrm>
          <a:off x="469899" y="2409164"/>
          <a:ext cx="5829300" cy="1802178"/>
        </p:xfrm>
        <a:graphic>
          <a:graphicData uri="http://schemas.openxmlformats.org/drawingml/2006/table">
            <a:tbl>
              <a:tblPr firstRow="1" bandRow="1">
                <a:tableStyleId>{5C22544A-7EE6-4342-B048-85BDC9FD1C3A}</a:tableStyleId>
              </a:tblPr>
              <a:tblGrid>
                <a:gridCol w="1778001">
                  <a:extLst>
                    <a:ext uri="{9D8B030D-6E8A-4147-A177-3AD203B41FA5}">
                      <a16:colId xmlns:a16="http://schemas.microsoft.com/office/drawing/2014/main" val="1914311671"/>
                    </a:ext>
                  </a:extLst>
                </a:gridCol>
                <a:gridCol w="787400">
                  <a:extLst>
                    <a:ext uri="{9D8B030D-6E8A-4147-A177-3AD203B41FA5}">
                      <a16:colId xmlns:a16="http://schemas.microsoft.com/office/drawing/2014/main" val="2321327289"/>
                    </a:ext>
                  </a:extLst>
                </a:gridCol>
                <a:gridCol w="927100">
                  <a:extLst>
                    <a:ext uri="{9D8B030D-6E8A-4147-A177-3AD203B41FA5}">
                      <a16:colId xmlns:a16="http://schemas.microsoft.com/office/drawing/2014/main" val="4027523567"/>
                    </a:ext>
                  </a:extLst>
                </a:gridCol>
                <a:gridCol w="1188774">
                  <a:extLst>
                    <a:ext uri="{9D8B030D-6E8A-4147-A177-3AD203B41FA5}">
                      <a16:colId xmlns:a16="http://schemas.microsoft.com/office/drawing/2014/main" val="1836567045"/>
                    </a:ext>
                  </a:extLst>
                </a:gridCol>
                <a:gridCol w="1148025">
                  <a:extLst>
                    <a:ext uri="{9D8B030D-6E8A-4147-A177-3AD203B41FA5}">
                      <a16:colId xmlns:a16="http://schemas.microsoft.com/office/drawing/2014/main" val="2585424211"/>
                    </a:ext>
                  </a:extLst>
                </a:gridCol>
              </a:tblGrid>
              <a:tr h="511836">
                <a:tc>
                  <a:txBody>
                    <a:bodyPr/>
                    <a:lstStyle/>
                    <a:p>
                      <a:r>
                        <a:rPr lang="en-GB" sz="1000" b="0" dirty="0">
                          <a:solidFill>
                            <a:schemeClr val="tx1"/>
                          </a:solidFill>
                          <a:latin typeface="Comic Sans MS" panose="030F0702030302020204" pitchFamily="66" charset="0"/>
                        </a:rPr>
                        <a:t>Cambrian </a:t>
                      </a:r>
                      <a:r>
                        <a:rPr lang="en-GB" sz="1000" b="0" dirty="0" err="1">
                          <a:solidFill>
                            <a:schemeClr val="tx1"/>
                          </a:solidFill>
                          <a:latin typeface="Comic Sans MS" panose="030F0702030302020204" pitchFamily="66" charset="0"/>
                        </a:rPr>
                        <a:t>Multisports</a:t>
                      </a:r>
                      <a:r>
                        <a:rPr lang="en-GB" sz="1000" b="0" dirty="0">
                          <a:solidFill>
                            <a:schemeClr val="tx1"/>
                          </a:solidFill>
                          <a:latin typeface="Comic Sans MS" panose="030F0702030302020204" pitchFamily="66" charset="0"/>
                        </a:rPr>
                        <a:t> Club Y2 -6 </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Cricket</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Rugby</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Breakfast Club</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Big </a:t>
                      </a:r>
                      <a:r>
                        <a:rPr lang="en-GB" sz="1000" b="0" dirty="0" err="1">
                          <a:solidFill>
                            <a:schemeClr val="tx1"/>
                          </a:solidFill>
                          <a:latin typeface="Comic Sans MS" panose="030F0702030302020204" pitchFamily="66" charset="0"/>
                        </a:rPr>
                        <a:t>Bocs</a:t>
                      </a:r>
                      <a:r>
                        <a:rPr lang="en-GB" sz="1000" b="0" dirty="0">
                          <a:solidFill>
                            <a:schemeClr val="tx1"/>
                          </a:solidFill>
                          <a:latin typeface="Comic Sans MS" panose="030F0702030302020204" pitchFamily="66" charset="0"/>
                        </a:rPr>
                        <a:t> </a:t>
                      </a:r>
                      <a:r>
                        <a:rPr lang="en-GB" sz="1000" b="0" dirty="0" err="1">
                          <a:solidFill>
                            <a:schemeClr val="tx1"/>
                          </a:solidFill>
                          <a:latin typeface="Comic Sans MS" panose="030F0702030302020204" pitchFamily="66" charset="0"/>
                        </a:rPr>
                        <a:t>Bwyd</a:t>
                      </a:r>
                      <a:endParaRPr lang="en-GB" sz="1000" b="0" dirty="0">
                        <a:solidFill>
                          <a:schemeClr val="tx1"/>
                        </a:solidFill>
                        <a:latin typeface="Comic Sans MS" panose="030F0702030302020204" pitchFamily="66" charset="0"/>
                      </a:endParaRP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43360224"/>
                  </a:ext>
                </a:extLst>
              </a:tr>
              <a:tr h="416578">
                <a:tc>
                  <a:txBody>
                    <a:bodyPr/>
                    <a:lstStyle/>
                    <a:p>
                      <a:r>
                        <a:rPr lang="en-GB" sz="1000" b="0" dirty="0">
                          <a:solidFill>
                            <a:schemeClr val="tx1"/>
                          </a:solidFill>
                          <a:latin typeface="Comic Sans MS" panose="030F0702030302020204" pitchFamily="66" charset="0"/>
                        </a:rPr>
                        <a:t>Fun Club Y1+2</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Golf</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Football</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Coding Club</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Cluster Sports</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10207480"/>
                  </a:ext>
                </a:extLst>
              </a:tr>
              <a:tr h="575634">
                <a:tc>
                  <a:txBody>
                    <a:bodyPr/>
                    <a:lstStyle/>
                    <a:p>
                      <a:r>
                        <a:rPr lang="en-GB" sz="1000" b="0" dirty="0">
                          <a:solidFill>
                            <a:schemeClr val="tx1"/>
                          </a:solidFill>
                          <a:latin typeface="Comic Sans MS" panose="030F0702030302020204" pitchFamily="66" charset="0"/>
                        </a:rPr>
                        <a:t>Residentials</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Dance</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Swimming</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err="1">
                          <a:solidFill>
                            <a:schemeClr val="tx1"/>
                          </a:solidFill>
                          <a:latin typeface="Comic Sans MS" panose="030F0702030302020204" pitchFamily="66" charset="0"/>
                        </a:rPr>
                        <a:t>Senedd</a:t>
                      </a:r>
                      <a:endParaRPr lang="en-GB" sz="1000" b="0" dirty="0">
                        <a:solidFill>
                          <a:schemeClr val="tx1"/>
                        </a:solidFill>
                        <a:latin typeface="Comic Sans MS" panose="030F0702030302020204" pitchFamily="66" charset="0"/>
                      </a:endParaRP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Choirs – School and </a:t>
                      </a:r>
                      <a:r>
                        <a:rPr lang="en-GB" sz="1000" b="0" dirty="0" err="1">
                          <a:solidFill>
                            <a:schemeClr val="tx1"/>
                          </a:solidFill>
                          <a:latin typeface="Comic Sans MS" panose="030F0702030302020204" pitchFamily="66" charset="0"/>
                        </a:rPr>
                        <a:t>Côr</a:t>
                      </a:r>
                      <a:r>
                        <a:rPr lang="en-GB" sz="1000" b="0" dirty="0">
                          <a:solidFill>
                            <a:schemeClr val="tx1"/>
                          </a:solidFill>
                          <a:latin typeface="Comic Sans MS" panose="030F0702030302020204" pitchFamily="66" charset="0"/>
                        </a:rPr>
                        <a:t> </a:t>
                      </a:r>
                      <a:r>
                        <a:rPr lang="en-GB" sz="1000" b="0" dirty="0" err="1">
                          <a:solidFill>
                            <a:schemeClr val="tx1"/>
                          </a:solidFill>
                          <a:latin typeface="Comic Sans MS" panose="030F0702030302020204" pitchFamily="66" charset="0"/>
                        </a:rPr>
                        <a:t>Clwster</a:t>
                      </a:r>
                      <a:r>
                        <a:rPr lang="en-GB" sz="1000" b="0" dirty="0">
                          <a:solidFill>
                            <a:schemeClr val="tx1"/>
                          </a:solidFill>
                          <a:latin typeface="Comic Sans MS" panose="030F0702030302020204" pitchFamily="66" charset="0"/>
                        </a:rPr>
                        <a:t> </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3130418"/>
                  </a:ext>
                </a:extLst>
              </a:tr>
              <a:tr h="251440">
                <a:tc>
                  <a:txBody>
                    <a:bodyPr/>
                    <a:lstStyle/>
                    <a:p>
                      <a:r>
                        <a:rPr lang="en-GB" sz="1000" b="0" dirty="0" err="1">
                          <a:solidFill>
                            <a:schemeClr val="tx1"/>
                          </a:solidFill>
                          <a:latin typeface="Comic Sans MS" panose="030F0702030302020204" pitchFamily="66" charset="0"/>
                        </a:rPr>
                        <a:t>Pantomine</a:t>
                      </a:r>
                      <a:endParaRPr lang="en-GB" sz="1000" b="0" dirty="0">
                        <a:solidFill>
                          <a:schemeClr val="tx1"/>
                        </a:solidFill>
                        <a:latin typeface="Comic Sans MS" panose="030F0702030302020204" pitchFamily="66" charset="0"/>
                      </a:endParaRP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Trips</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Visits</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chemeClr val="tx1"/>
                          </a:solidFill>
                          <a:latin typeface="Comic Sans MS" panose="030F0702030302020204" pitchFamily="66" charset="0"/>
                        </a:rPr>
                        <a:t>Walks</a:t>
                      </a: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err="1">
                          <a:solidFill>
                            <a:schemeClr val="tx1"/>
                          </a:solidFill>
                          <a:latin typeface="Comic Sans MS" panose="030F0702030302020204" pitchFamily="66" charset="0"/>
                        </a:rPr>
                        <a:t>Criw</a:t>
                      </a:r>
                      <a:r>
                        <a:rPr lang="en-GB" sz="1000" b="0" dirty="0">
                          <a:solidFill>
                            <a:schemeClr val="tx1"/>
                          </a:solidFill>
                          <a:latin typeface="Comic Sans MS" panose="030F0702030302020204" pitchFamily="66" charset="0"/>
                        </a:rPr>
                        <a:t> </a:t>
                      </a:r>
                      <a:r>
                        <a:rPr lang="en-GB" sz="1000" b="0" dirty="0" err="1">
                          <a:solidFill>
                            <a:schemeClr val="tx1"/>
                          </a:solidFill>
                          <a:latin typeface="Comic Sans MS" panose="030F0702030302020204" pitchFamily="66" charset="0"/>
                        </a:rPr>
                        <a:t>Cymraeg</a:t>
                      </a:r>
                      <a:endParaRPr lang="en-GB" sz="1000" b="0" dirty="0">
                        <a:solidFill>
                          <a:schemeClr val="tx1"/>
                        </a:solidFill>
                        <a:latin typeface="Comic Sans MS" panose="030F0702030302020204" pitchFamily="66" charset="0"/>
                      </a:endParaRPr>
                    </a:p>
                  </a:txBody>
                  <a:tcPr marL="132080" marR="132080" marT="66041" marB="6604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4796065"/>
                  </a:ext>
                </a:extLst>
              </a:tr>
            </a:tbl>
          </a:graphicData>
        </a:graphic>
      </p:graphicFrame>
    </p:spTree>
    <p:extLst>
      <p:ext uri="{BB962C8B-B14F-4D97-AF65-F5344CB8AC3E}">
        <p14:creationId xmlns:p14="http://schemas.microsoft.com/office/powerpoint/2010/main" val="13359799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21"/>
          <p:cNvSpPr txBox="1"/>
          <p:nvPr/>
        </p:nvSpPr>
        <p:spPr>
          <a:xfrm>
            <a:off x="419100" y="328483"/>
            <a:ext cx="5905500" cy="7009571"/>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1600" b="1" u="sng" dirty="0">
                <a:solidFill>
                  <a:schemeClr val="dk1"/>
                </a:solidFill>
                <a:latin typeface="Comic Sans MS" panose="030F0702030302020204" pitchFamily="66" charset="0"/>
                <a:ea typeface="Thonburi"/>
                <a:cs typeface="Thonburi"/>
                <a:sym typeface="Thonburi"/>
              </a:rPr>
              <a:t>Additional Learning Needs </a:t>
            </a:r>
            <a:endParaRPr sz="1600" b="1" dirty="0">
              <a:solidFill>
                <a:schemeClr val="dk1"/>
              </a:solidFill>
              <a:latin typeface="Comic Sans MS" panose="030F0702030302020204" pitchFamily="66" charset="0"/>
              <a:ea typeface="Thonburi"/>
              <a:cs typeface="Thonburi"/>
              <a:sym typeface="Thonburi"/>
            </a:endParaRPr>
          </a:p>
          <a:p>
            <a:pPr>
              <a:buClr>
                <a:schemeClr val="dk1"/>
              </a:buClr>
              <a:buSzPts val="1200"/>
            </a:pPr>
            <a:endParaRPr sz="13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GB" sz="1400" dirty="0">
                <a:latin typeface="Comic Sans MS" panose="030F0702030302020204" pitchFamily="66" charset="0"/>
              </a:rPr>
              <a:t>The </a:t>
            </a:r>
            <a:r>
              <a:rPr lang="en-GB" sz="1400" dirty="0" err="1">
                <a:latin typeface="Comic Sans MS" panose="030F0702030302020204" pitchFamily="66" charset="0"/>
              </a:rPr>
              <a:t>ALNCo</a:t>
            </a:r>
            <a:r>
              <a:rPr lang="en-GB" sz="1400" dirty="0">
                <a:latin typeface="Comic Sans MS" panose="030F0702030302020204" pitchFamily="66" charset="0"/>
              </a:rPr>
              <a:t> supports staff to identify any additional learning needs that may be a barrier to learning. A pupil centred meeting will take place to discuss these barriers and an appropriate support plan will be put into place. This could be in the form of adjusted provision or an individual educational plan.  Please contact us.  Also more information via RCT link - </a:t>
            </a:r>
            <a:r>
              <a:rPr lang="en-GB" sz="1400" u="sng" dirty="0">
                <a:solidFill>
                  <a:srgbClr val="0000FF"/>
                </a:solidFill>
                <a:latin typeface="Arial" panose="020B0604020202020204" pitchFamily="34"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www.rctcbc.gov.uk</a:t>
            </a:r>
            <a:endParaRPr lang="en-GB" sz="1400" dirty="0">
              <a:latin typeface="Comic Sans MS" panose="030F0702030302020204" pitchFamily="66" charset="0"/>
            </a:endParaRPr>
          </a:p>
          <a:p>
            <a:pPr algn="ctr">
              <a:buClr>
                <a:schemeClr val="dk1"/>
              </a:buClr>
              <a:buSzPts val="1200"/>
            </a:pPr>
            <a:endParaRPr lang="en-US" sz="1400" u="sng" dirty="0">
              <a:solidFill>
                <a:schemeClr val="dk1"/>
              </a:solidFill>
              <a:latin typeface="Comic Sans MS" panose="030F0702030302020204" pitchFamily="66" charset="0"/>
              <a:ea typeface="Arial"/>
              <a:cs typeface="Arial"/>
              <a:sym typeface="Arial"/>
            </a:endParaRPr>
          </a:p>
          <a:p>
            <a:pPr algn="ctr">
              <a:buClr>
                <a:schemeClr val="dk1"/>
              </a:buClr>
              <a:buSzPts val="1200"/>
            </a:pPr>
            <a:r>
              <a:rPr lang="en-US" sz="1400" b="1" u="sng" dirty="0">
                <a:solidFill>
                  <a:schemeClr val="dk1"/>
                </a:solidFill>
                <a:latin typeface="Comic Sans MS" panose="030F0702030302020204" pitchFamily="66" charset="0"/>
                <a:ea typeface="Arial"/>
                <a:cs typeface="Arial"/>
                <a:sym typeface="Arial"/>
              </a:rPr>
              <a:t>LA Designated Class for Social Emotional and </a:t>
            </a:r>
            <a:r>
              <a:rPr lang="en-US" sz="1400" b="1" u="sng" dirty="0" err="1">
                <a:solidFill>
                  <a:schemeClr val="dk1"/>
                </a:solidFill>
                <a:latin typeface="Comic Sans MS" panose="030F0702030302020204" pitchFamily="66" charset="0"/>
                <a:ea typeface="Arial"/>
                <a:cs typeface="Arial"/>
                <a:sym typeface="Arial"/>
              </a:rPr>
              <a:t>Behavioural</a:t>
            </a:r>
            <a:r>
              <a:rPr lang="en-US" sz="1400" b="1" u="sng" dirty="0">
                <a:solidFill>
                  <a:schemeClr val="dk1"/>
                </a:solidFill>
                <a:latin typeface="Comic Sans MS" panose="030F0702030302020204" pitchFamily="66" charset="0"/>
                <a:ea typeface="Arial"/>
                <a:cs typeface="Arial"/>
                <a:sym typeface="Arial"/>
              </a:rPr>
              <a:t> Difficulties (SEBD) </a:t>
            </a:r>
            <a:r>
              <a:rPr lang="en-US" sz="1400" b="1" u="sng" dirty="0" err="1">
                <a:solidFill>
                  <a:schemeClr val="dk1"/>
                </a:solidFill>
                <a:latin typeface="Comic Sans MS" panose="030F0702030302020204" pitchFamily="66" charset="0"/>
                <a:ea typeface="Arial"/>
                <a:cs typeface="Arial"/>
                <a:sym typeface="Arial"/>
              </a:rPr>
              <a:t>Dosbarth</a:t>
            </a:r>
            <a:r>
              <a:rPr lang="en-US" sz="1400" b="1" u="sng" dirty="0">
                <a:solidFill>
                  <a:schemeClr val="dk1"/>
                </a:solidFill>
                <a:latin typeface="Comic Sans MS" panose="030F0702030302020204" pitchFamily="66" charset="0"/>
                <a:ea typeface="Arial"/>
                <a:cs typeface="Arial"/>
                <a:sym typeface="Arial"/>
              </a:rPr>
              <a:t> </a:t>
            </a:r>
            <a:r>
              <a:rPr lang="en-US" sz="1400" b="1" u="sng" dirty="0" err="1">
                <a:solidFill>
                  <a:schemeClr val="dk1"/>
                </a:solidFill>
                <a:latin typeface="Comic Sans MS" panose="030F0702030302020204" pitchFamily="66" charset="0"/>
                <a:ea typeface="Arial"/>
                <a:cs typeface="Arial"/>
                <a:sym typeface="Arial"/>
              </a:rPr>
              <a:t>Llwynog</a:t>
            </a:r>
            <a:r>
              <a:rPr lang="en-US" sz="1400" b="1" u="sng" dirty="0">
                <a:solidFill>
                  <a:schemeClr val="dk1"/>
                </a:solidFill>
                <a:latin typeface="Comic Sans MS" panose="030F0702030302020204" pitchFamily="66" charset="0"/>
                <a:ea typeface="Arial"/>
                <a:cs typeface="Arial"/>
                <a:sym typeface="Arial"/>
              </a:rPr>
              <a:t> </a:t>
            </a:r>
          </a:p>
          <a:p>
            <a:pPr algn="just">
              <a:buClr>
                <a:schemeClr val="dk1"/>
              </a:buClr>
              <a:buSzPts val="1200"/>
            </a:pPr>
            <a:br>
              <a:rPr lang="en-US" sz="1400" u="sng" dirty="0">
                <a:solidFill>
                  <a:schemeClr val="dk1"/>
                </a:solidFill>
                <a:latin typeface="Comic Sans MS" panose="030F0702030302020204" pitchFamily="66" charset="0"/>
                <a:ea typeface="Arial"/>
                <a:cs typeface="Arial"/>
                <a:sym typeface="Arial"/>
              </a:rPr>
            </a:br>
            <a:r>
              <a:rPr lang="en-US" sz="1400" dirty="0">
                <a:solidFill>
                  <a:schemeClr val="dk1"/>
                </a:solidFill>
                <a:latin typeface="Comic Sans MS" panose="030F0702030302020204" pitchFamily="66" charset="0"/>
                <a:ea typeface="Arial"/>
                <a:cs typeface="Arial"/>
                <a:sym typeface="Arial"/>
              </a:rPr>
              <a:t>We have a LA Designated Class (</a:t>
            </a:r>
            <a:r>
              <a:rPr lang="en-US" sz="1400" dirty="0" err="1">
                <a:solidFill>
                  <a:schemeClr val="dk1"/>
                </a:solidFill>
                <a:latin typeface="Comic Sans MS" panose="030F0702030302020204" pitchFamily="66" charset="0"/>
                <a:ea typeface="Arial"/>
                <a:cs typeface="Arial"/>
                <a:sym typeface="Arial"/>
              </a:rPr>
              <a:t>Dosbarth</a:t>
            </a:r>
            <a:r>
              <a:rPr lang="en-US" sz="1400" dirty="0">
                <a:solidFill>
                  <a:schemeClr val="dk1"/>
                </a:solidFill>
                <a:latin typeface="Comic Sans MS" panose="030F0702030302020204" pitchFamily="66" charset="0"/>
                <a:ea typeface="Arial"/>
                <a:cs typeface="Arial"/>
                <a:sym typeface="Arial"/>
              </a:rPr>
              <a:t> </a:t>
            </a:r>
            <a:r>
              <a:rPr lang="en-US" sz="1400" dirty="0" err="1">
                <a:solidFill>
                  <a:schemeClr val="dk1"/>
                </a:solidFill>
                <a:latin typeface="Comic Sans MS" panose="030F0702030302020204" pitchFamily="66" charset="0"/>
                <a:ea typeface="Arial"/>
                <a:cs typeface="Arial"/>
                <a:sym typeface="Arial"/>
              </a:rPr>
              <a:t>Llwynog</a:t>
            </a:r>
            <a:r>
              <a:rPr lang="en-US" sz="1400" dirty="0">
                <a:solidFill>
                  <a:schemeClr val="dk1"/>
                </a:solidFill>
                <a:latin typeface="Comic Sans MS" panose="030F0702030302020204" pitchFamily="66" charset="0"/>
                <a:ea typeface="Arial"/>
                <a:cs typeface="Arial"/>
                <a:sym typeface="Arial"/>
              </a:rPr>
              <a:t>) for Social, Emotional and </a:t>
            </a:r>
            <a:r>
              <a:rPr lang="en-US" sz="1400" dirty="0" err="1">
                <a:solidFill>
                  <a:schemeClr val="dk1"/>
                </a:solidFill>
                <a:latin typeface="Comic Sans MS" panose="030F0702030302020204" pitchFamily="66" charset="0"/>
                <a:ea typeface="Arial"/>
                <a:cs typeface="Arial"/>
                <a:sym typeface="Arial"/>
              </a:rPr>
              <a:t>Behavioural</a:t>
            </a:r>
            <a:r>
              <a:rPr lang="en-US" sz="1400" dirty="0">
                <a:solidFill>
                  <a:schemeClr val="dk1"/>
                </a:solidFill>
                <a:latin typeface="Comic Sans MS" panose="030F0702030302020204" pitchFamily="66" charset="0"/>
                <a:ea typeface="Arial"/>
                <a:cs typeface="Arial"/>
                <a:sym typeface="Arial"/>
              </a:rPr>
              <a:t> Difficulties (SEBD) in Bodringallt Primary School, which caters for children aged between 7-11 years old. The pupils are allocated places here by the LA. </a:t>
            </a:r>
          </a:p>
          <a:p>
            <a:pPr algn="just">
              <a:buClr>
                <a:schemeClr val="dk1"/>
              </a:buClr>
              <a:buSzPts val="1200"/>
            </a:pPr>
            <a:endParaRPr lang="en-US" sz="14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400" dirty="0">
                <a:solidFill>
                  <a:schemeClr val="dk1"/>
                </a:solidFill>
                <a:latin typeface="Comic Sans MS" panose="030F0702030302020204" pitchFamily="66" charset="0"/>
                <a:ea typeface="Arial"/>
                <a:cs typeface="Arial"/>
                <a:sym typeface="Arial"/>
              </a:rPr>
              <a:t>This class caters for pupils who find it difficult to cope in a large classroom settings and may have many other associative difficulties e.g. which have impacted on their education within a mainstream setting. </a:t>
            </a:r>
          </a:p>
          <a:p>
            <a:pPr algn="just">
              <a:buClr>
                <a:schemeClr val="dk1"/>
              </a:buClr>
              <a:buSzPts val="1200"/>
            </a:pPr>
            <a:endParaRPr lang="en-US" sz="14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400" dirty="0">
                <a:solidFill>
                  <a:schemeClr val="dk1"/>
                </a:solidFill>
                <a:latin typeface="Comic Sans MS" panose="030F0702030302020204" pitchFamily="66" charset="0"/>
                <a:ea typeface="Arial"/>
                <a:cs typeface="Arial"/>
                <a:sym typeface="Arial"/>
              </a:rPr>
              <a:t>This class has three members of staff and up to eight children.  These children are placed into this provision by the Local Authority. </a:t>
            </a:r>
            <a:endParaRPr sz="1400" dirty="0">
              <a:solidFill>
                <a:schemeClr val="dk1"/>
              </a:solidFill>
              <a:latin typeface="Comic Sans MS" panose="030F0702030302020204" pitchFamily="66" charset="0"/>
              <a:ea typeface="Arial"/>
              <a:cs typeface="Arial"/>
              <a:sym typeface="Arial"/>
            </a:endParaRPr>
          </a:p>
          <a:p>
            <a:pPr algn="just">
              <a:buClr>
                <a:schemeClr val="dk1"/>
              </a:buClr>
              <a:buSzPts val="1200"/>
            </a:pPr>
            <a:endParaRPr sz="14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400" dirty="0">
                <a:solidFill>
                  <a:schemeClr val="dk1"/>
                </a:solidFill>
                <a:latin typeface="Comic Sans MS" panose="030F0702030302020204" pitchFamily="66" charset="0"/>
                <a:ea typeface="Arial"/>
                <a:cs typeface="Arial"/>
                <a:sym typeface="Arial"/>
              </a:rPr>
              <a:t>The provision provides 4 days here and 1 day at their mainstream school (Mondays).  The children are included and integrated into our mainstream provision, when they are ready /or it is appropriate for them; opportunity to join in all whole school activities and will attend their mainstream schools on Mondays. Here, they integrate with their mainstream classes for a variety of learning and enrichment activities, for play, dinnertimes, assemblies and events.  </a:t>
            </a:r>
            <a:endParaRPr sz="1400" dirty="0">
              <a:solidFill>
                <a:schemeClr val="dk1"/>
              </a:solidFill>
              <a:latin typeface="Comic Sans MS" panose="030F0702030302020204" pitchFamily="66" charset="0"/>
              <a:ea typeface="Arial"/>
              <a:cs typeface="Arial"/>
              <a:sym typeface="Arial"/>
            </a:endParaRPr>
          </a:p>
        </p:txBody>
      </p:sp>
      <p:sp>
        <p:nvSpPr>
          <p:cNvPr id="291" name="Google Shape;291;p21"/>
          <p:cNvSpPr/>
          <p:nvPr/>
        </p:nvSpPr>
        <p:spPr>
          <a:xfrm>
            <a:off x="330200" y="280333"/>
            <a:ext cx="6197600" cy="9054168"/>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1026" name="Picture 2" descr="https://attachments.office.net/owa/Sion.Howells%40bodringalltprimary.rctcbc.cymru/service.svc/s/GetAttachmentThumbnail?id=AAMkADI0ZjFiZjJjLWM5N2EtNGZjOS1hYjhkLWQwY2EyM2YxN2YwNQBGAAAAAAAopvRCuPglRrPdUu6i8KshBwCWpoNabx9jSKqAi0l0EsamAAmYGGbxAACWpoNabx9jSKqAi0l0EsamAAm%2F%2FHGuAAABEgAQAItx4K0LQQ9CmJ5ppVrzi7E%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QwMTcsImV4cCI6MTcxODU2NDMxNywiaXNzIjoiMDAwMDAwMDItMDAwMC0wZmYxLWNlMDAtMDAwMDAwMDAwMDAwQDRmM2YwZTUyLWI3MzQtNDE2NC05NDA5LTFiNjAxZDE0Nzk5MyIsImF1ZCI6IjAwMDAwMDAyLTAwMDAtMGZmMS1jZTAwLTAwMDAwMDAwMDAwMC9hdHRhY2htZW50cy5vZmZpY2UubmV0QDRmM2YwZTUyLWI3MzQtNDE2NC05NDA5LTFiNjAxZDE0Nzk5MyIsImhhcHAiOiJvd2EifQ.mL3e81_0Zp-SHt8OPgyDjEj4z3RiWOaB4Kavp9ttfyRxsMzutcJVrj8tFQJ9v49NWaxOIQIp4uBW6JFFis66Gz8HxXXrx8lrzHAqxIxBShH8ZT6O62Oozz4mbWRhd5Xj6VohwfqXWRBgOHUUgFhdg3OraEfzEZ9ugR4tCixiwR7459su1hO93viQmeoEvzQk95B5qfhDFpgCXi7Zym7KVVW-nVglJs9cX89NtK2a6ndAawXXcnh0wjFamxwFaEmlaO0Z0MGHiTg1vD1W2o60esODQTHh7J8PWhjHzLutraEVejI93yrWfTTLDaN7DJIMREh4cZJVNxdoJl4PJ89Hgg&amp;X-OWA-CANARY=bdvoV0xvMg4AAAAAAAAAAKAO3iA2jtwYdyb0Zacg4Y-dEVQJIRvULojFuFFp2CtGlipSzfaoXZo.&amp;owa=outlook.office.com&amp;scriptVer=20240531006.12&amp;clientId=2BFF40004D1D4D858D6F00199261DA33&amp;animation=true">
            <a:extLst>
              <a:ext uri="{FF2B5EF4-FFF2-40B4-BE49-F238E27FC236}">
                <a16:creationId xmlns:a16="http://schemas.microsoft.com/office/drawing/2014/main" id="{827CB459-6557-4361-A4EF-303ADE84F5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8826" y="7338054"/>
            <a:ext cx="2568300" cy="16471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preview">
            <a:extLst>
              <a:ext uri="{FF2B5EF4-FFF2-40B4-BE49-F238E27FC236}">
                <a16:creationId xmlns:a16="http://schemas.microsoft.com/office/drawing/2014/main" id="{9626CAE5-63D9-4A30-A9D9-A225BB9ED48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726" y="7338054"/>
            <a:ext cx="2609573" cy="16471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g260d117735d_0_18"/>
          <p:cNvSpPr/>
          <p:nvPr/>
        </p:nvSpPr>
        <p:spPr>
          <a:xfrm>
            <a:off x="279400" y="280329"/>
            <a:ext cx="6248400" cy="9352201"/>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0"/>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sp>
        <p:nvSpPr>
          <p:cNvPr id="298" name="Google Shape;298;g260d117735d_0_18"/>
          <p:cNvSpPr txBox="1"/>
          <p:nvPr/>
        </p:nvSpPr>
        <p:spPr>
          <a:xfrm>
            <a:off x="469900" y="328484"/>
            <a:ext cx="5829300" cy="8863668"/>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24" b="1" u="sng" dirty="0">
                <a:solidFill>
                  <a:schemeClr val="dk1"/>
                </a:solidFill>
                <a:latin typeface="Comic Sans MS" panose="030F0702030302020204" pitchFamily="66" charset="0"/>
                <a:ea typeface="Thonburi"/>
                <a:cs typeface="Thonburi"/>
                <a:sym typeface="Thonburi"/>
              </a:rPr>
              <a:t>Health and Safety</a:t>
            </a:r>
          </a:p>
          <a:p>
            <a:pPr algn="ctr">
              <a:buClr>
                <a:schemeClr val="dk1"/>
              </a:buClr>
              <a:buSzPts val="2000"/>
            </a:pPr>
            <a:endParaRPr lang="en-US" sz="800" b="1" u="sng" dirty="0">
              <a:solidFill>
                <a:schemeClr val="dk1"/>
              </a:solidFill>
              <a:latin typeface="Comic Sans MS" panose="030F0702030302020204" pitchFamily="66" charset="0"/>
              <a:ea typeface="Thonburi"/>
              <a:cs typeface="Thonburi"/>
              <a:sym typeface="Thonburi"/>
            </a:endParaRPr>
          </a:p>
          <a:p>
            <a:pPr algn="just">
              <a:buClr>
                <a:schemeClr val="dk1"/>
              </a:buClr>
              <a:buSzPts val="2000"/>
            </a:pPr>
            <a:r>
              <a:rPr lang="en-GB" sz="1200" dirty="0">
                <a:solidFill>
                  <a:schemeClr val="dk1"/>
                </a:solidFill>
                <a:latin typeface="Comic Sans MS" panose="030F0702030302020204" pitchFamily="66" charset="0"/>
                <a:ea typeface="Thonburi"/>
                <a:cs typeface="Thonburi"/>
                <a:sym typeface="Thonburi"/>
              </a:rPr>
              <a:t>The health and safety of all the children in our school are of utmost importance and have arrangements in place to safeguard and promote the welfare of all the children in our care. We recognise that high self-esteem, confidence, supportive friends and good lines of communication with a trusted adult helps to safeguard pupils. The school will therefore continue to maintain an ethos where children feel secure and encouraged to talk through daily/weekly check-ins and restorative approaches.</a:t>
            </a:r>
          </a:p>
          <a:p>
            <a:pPr algn="just">
              <a:buClr>
                <a:schemeClr val="dk1"/>
              </a:buClr>
              <a:buSzPts val="2000"/>
            </a:pPr>
            <a:endParaRPr lang="en-GB" sz="1200" dirty="0">
              <a:solidFill>
                <a:schemeClr val="dk1"/>
              </a:solidFill>
              <a:latin typeface="Comic Sans MS" panose="030F0702030302020204" pitchFamily="66" charset="0"/>
              <a:ea typeface="Thonburi"/>
              <a:cs typeface="Thonburi"/>
              <a:sym typeface="Thonburi"/>
            </a:endParaRPr>
          </a:p>
          <a:p>
            <a:pPr algn="just">
              <a:buClr>
                <a:schemeClr val="dk1"/>
              </a:buClr>
              <a:buSzPts val="2000"/>
            </a:pPr>
            <a:r>
              <a:rPr lang="en-GB" sz="1200" dirty="0">
                <a:solidFill>
                  <a:schemeClr val="dk1"/>
                </a:solidFill>
                <a:latin typeface="Comic Sans MS" panose="030F0702030302020204" pitchFamily="66" charset="0"/>
                <a:ea typeface="Thonburi"/>
                <a:cs typeface="Thonburi"/>
                <a:sym typeface="Thonburi"/>
              </a:rPr>
              <a:t>The school has a robust system of risk assessment in place such to ensure the security of your children such as an electric system to enter the school, locked gates and correct staff to child ratio but recognises the risks outside the school gates must be managed in partnership with good communication. Parents are requested to park responsibly and to avoid parking on the pavement or on the school grounds. Smoking / Pet dogs are not permitted on school grounds.</a:t>
            </a:r>
            <a:endParaRPr lang="en-US" sz="1200" dirty="0">
              <a:solidFill>
                <a:schemeClr val="dk1"/>
              </a:solidFill>
              <a:latin typeface="Comic Sans MS" panose="030F0702030302020204" pitchFamily="66" charset="0"/>
              <a:ea typeface="Thonburi"/>
              <a:cs typeface="Thonburi"/>
              <a:sym typeface="Thonburi"/>
            </a:endParaRPr>
          </a:p>
          <a:p>
            <a:pPr algn="just">
              <a:buClr>
                <a:schemeClr val="dk1"/>
              </a:buClr>
              <a:buSzPts val="2000"/>
            </a:pPr>
            <a:endParaRPr lang="en-US" sz="1200" dirty="0">
              <a:solidFill>
                <a:schemeClr val="dk1"/>
              </a:solidFill>
              <a:latin typeface="Comic Sans MS" panose="030F0702030302020204" pitchFamily="66" charset="0"/>
              <a:ea typeface="Arial"/>
              <a:cs typeface="Arial"/>
              <a:sym typeface="Arial"/>
            </a:endParaRPr>
          </a:p>
          <a:p>
            <a:pPr algn="just">
              <a:buClr>
                <a:schemeClr val="dk1"/>
              </a:buClr>
              <a:buSzPts val="2000"/>
            </a:pPr>
            <a:r>
              <a:rPr lang="en-US" sz="1200" dirty="0">
                <a:solidFill>
                  <a:schemeClr val="dk1"/>
                </a:solidFill>
                <a:latin typeface="Comic Sans MS" panose="030F0702030302020204" pitchFamily="66" charset="0"/>
                <a:ea typeface="Arial"/>
                <a:cs typeface="Arial"/>
                <a:sym typeface="Arial"/>
              </a:rPr>
              <a:t>We have three Level 3 Safeguarding Officers.  Our Safeguarding lead is the Headteacher, </a:t>
            </a:r>
            <a:r>
              <a:rPr lang="en-US" sz="1200" dirty="0" err="1">
                <a:solidFill>
                  <a:schemeClr val="dk1"/>
                </a:solidFill>
                <a:latin typeface="Comic Sans MS" panose="030F0702030302020204" pitchFamily="66" charset="0"/>
                <a:ea typeface="Arial"/>
                <a:cs typeface="Arial"/>
                <a:sym typeface="Arial"/>
              </a:rPr>
              <a:t>Mr</a:t>
            </a:r>
            <a:r>
              <a:rPr lang="en-US" sz="1200" dirty="0">
                <a:solidFill>
                  <a:schemeClr val="dk1"/>
                </a:solidFill>
                <a:latin typeface="Comic Sans MS" panose="030F0702030302020204" pitchFamily="66" charset="0"/>
                <a:ea typeface="Arial"/>
                <a:cs typeface="Arial"/>
                <a:sym typeface="Arial"/>
              </a:rPr>
              <a:t> S Howells. We have two further Safeguarding Leads: the</a:t>
            </a:r>
            <a:r>
              <a:rPr lang="en-US" sz="1200" dirty="0">
                <a:solidFill>
                  <a:schemeClr val="dk1"/>
                </a:solidFill>
                <a:latin typeface="Comic Sans MS" panose="030F0702030302020204" pitchFamily="66" charset="0"/>
              </a:rPr>
              <a:t> </a:t>
            </a:r>
            <a:r>
              <a:rPr lang="en-US" sz="1200" dirty="0">
                <a:solidFill>
                  <a:schemeClr val="dk1"/>
                </a:solidFill>
                <a:latin typeface="Comic Sans MS" panose="030F0702030302020204" pitchFamily="66" charset="0"/>
                <a:ea typeface="Arial"/>
                <a:cs typeface="Arial"/>
                <a:sym typeface="Arial"/>
              </a:rPr>
              <a:t>Deputy Headteacher, </a:t>
            </a:r>
            <a:r>
              <a:rPr lang="en-US" sz="1200" dirty="0" err="1">
                <a:solidFill>
                  <a:schemeClr val="dk1"/>
                </a:solidFill>
                <a:latin typeface="Comic Sans MS" panose="030F0702030302020204" pitchFamily="66" charset="0"/>
                <a:ea typeface="Arial"/>
                <a:cs typeface="Arial"/>
                <a:sym typeface="Arial"/>
              </a:rPr>
              <a:t>M</a:t>
            </a:r>
            <a:r>
              <a:rPr lang="en-US" sz="1200" dirty="0" err="1">
                <a:solidFill>
                  <a:schemeClr val="dk1"/>
                </a:solidFill>
                <a:latin typeface="Comic Sans MS" panose="030F0702030302020204" pitchFamily="66" charset="0"/>
              </a:rPr>
              <a:t>rs</a:t>
            </a:r>
            <a:r>
              <a:rPr lang="en-US" sz="1200" dirty="0">
                <a:solidFill>
                  <a:schemeClr val="dk1"/>
                </a:solidFill>
                <a:latin typeface="Comic Sans MS" panose="030F0702030302020204" pitchFamily="66" charset="0"/>
              </a:rPr>
              <a:t> E Gooch and </a:t>
            </a:r>
            <a:r>
              <a:rPr lang="en-US" sz="1200" dirty="0" err="1">
                <a:solidFill>
                  <a:schemeClr val="dk1"/>
                </a:solidFill>
                <a:latin typeface="Comic Sans MS" panose="030F0702030302020204" pitchFamily="66" charset="0"/>
              </a:rPr>
              <a:t>Classteacher</a:t>
            </a:r>
            <a:r>
              <a:rPr lang="en-US" sz="1200" dirty="0">
                <a:solidFill>
                  <a:schemeClr val="dk1"/>
                </a:solidFill>
                <a:latin typeface="Comic Sans MS" panose="030F0702030302020204" pitchFamily="66" charset="0"/>
              </a:rPr>
              <a:t> </a:t>
            </a:r>
            <a:r>
              <a:rPr lang="en-US" sz="1200" dirty="0" err="1">
                <a:solidFill>
                  <a:schemeClr val="dk1"/>
                </a:solidFill>
                <a:latin typeface="Comic Sans MS" panose="030F0702030302020204" pitchFamily="66" charset="0"/>
              </a:rPr>
              <a:t>Mrs</a:t>
            </a:r>
            <a:r>
              <a:rPr lang="en-US" sz="1200" dirty="0">
                <a:solidFill>
                  <a:schemeClr val="dk1"/>
                </a:solidFill>
                <a:latin typeface="Comic Sans MS" panose="030F0702030302020204" pitchFamily="66" charset="0"/>
              </a:rPr>
              <a:t> L Matthews.  </a:t>
            </a:r>
            <a:r>
              <a:rPr lang="en-US" sz="1200" dirty="0" err="1">
                <a:solidFill>
                  <a:schemeClr val="dk1"/>
                </a:solidFill>
                <a:latin typeface="Comic Sans MS" panose="030F0702030302020204" pitchFamily="66" charset="0"/>
                <a:ea typeface="Arial"/>
                <a:cs typeface="Arial"/>
                <a:sym typeface="Arial"/>
              </a:rPr>
              <a:t>Mrs</a:t>
            </a:r>
            <a:r>
              <a:rPr lang="en-US" sz="1200" dirty="0">
                <a:solidFill>
                  <a:schemeClr val="dk1"/>
                </a:solidFill>
                <a:latin typeface="Comic Sans MS" panose="030F0702030302020204" pitchFamily="66" charset="0"/>
                <a:ea typeface="Arial"/>
                <a:cs typeface="Arial"/>
                <a:sym typeface="Arial"/>
              </a:rPr>
              <a:t> L Llewellyn and </a:t>
            </a:r>
            <a:r>
              <a:rPr lang="en-US" sz="1200" dirty="0" err="1">
                <a:solidFill>
                  <a:schemeClr val="dk1"/>
                </a:solidFill>
                <a:latin typeface="Comic Sans MS" panose="030F0702030302020204" pitchFamily="66" charset="0"/>
                <a:ea typeface="Arial"/>
                <a:cs typeface="Arial"/>
                <a:sym typeface="Arial"/>
              </a:rPr>
              <a:t>Mrs</a:t>
            </a:r>
            <a:r>
              <a:rPr lang="en-US" sz="1200" dirty="0">
                <a:solidFill>
                  <a:schemeClr val="dk1"/>
                </a:solidFill>
                <a:latin typeface="Comic Sans MS" panose="030F0702030302020204" pitchFamily="66" charset="0"/>
                <a:ea typeface="Arial"/>
                <a:cs typeface="Arial"/>
                <a:sym typeface="Arial"/>
              </a:rPr>
              <a:t> R Mellor </a:t>
            </a:r>
            <a:r>
              <a:rPr lang="en-US" sz="1200" dirty="0">
                <a:solidFill>
                  <a:schemeClr val="dk1"/>
                </a:solidFill>
                <a:latin typeface="Comic Sans MS" panose="030F0702030302020204" pitchFamily="66" charset="0"/>
              </a:rPr>
              <a:t>are</a:t>
            </a:r>
            <a:r>
              <a:rPr lang="en-US" sz="1200" dirty="0">
                <a:solidFill>
                  <a:schemeClr val="dk1"/>
                </a:solidFill>
                <a:latin typeface="Comic Sans MS" panose="030F0702030302020204" pitchFamily="66" charset="0"/>
                <a:cs typeface="Arial"/>
                <a:sym typeface="Arial"/>
              </a:rPr>
              <a:t> </a:t>
            </a:r>
            <a:r>
              <a:rPr lang="en-US" sz="1200" dirty="0">
                <a:solidFill>
                  <a:schemeClr val="dk1"/>
                </a:solidFill>
                <a:latin typeface="Comic Sans MS" panose="030F0702030302020204" pitchFamily="66" charset="0"/>
                <a:ea typeface="Arial"/>
                <a:cs typeface="Arial"/>
                <a:sym typeface="Arial"/>
              </a:rPr>
              <a:t>the governor</a:t>
            </a:r>
            <a:r>
              <a:rPr lang="en-US" sz="1200" dirty="0">
                <a:solidFill>
                  <a:schemeClr val="dk1"/>
                </a:solidFill>
                <a:latin typeface="Comic Sans MS" panose="030F0702030302020204" pitchFamily="66" charset="0"/>
              </a:rPr>
              <a:t>s </a:t>
            </a:r>
            <a:r>
              <a:rPr lang="en-US" sz="1200" dirty="0">
                <a:solidFill>
                  <a:schemeClr val="dk1"/>
                </a:solidFill>
                <a:latin typeface="Comic Sans MS" panose="030F0702030302020204" pitchFamily="66" charset="0"/>
                <a:ea typeface="Arial"/>
                <a:cs typeface="Arial"/>
                <a:sym typeface="Arial"/>
              </a:rPr>
              <a:t>responsible for Safeguarding.</a:t>
            </a:r>
            <a:endParaRPr sz="1200" dirty="0">
              <a:latin typeface="Comic Sans MS" panose="030F0702030302020204" pitchFamily="66" charset="0"/>
            </a:endParaRPr>
          </a:p>
          <a:p>
            <a:pPr algn="just">
              <a:buClr>
                <a:schemeClr val="dk1"/>
              </a:buClr>
              <a:buSzPts val="1200"/>
            </a:pP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GB" sz="1200" dirty="0">
                <a:solidFill>
                  <a:schemeClr val="dk1"/>
                </a:solidFill>
                <a:latin typeface="Comic Sans MS" panose="030F0702030302020204" pitchFamily="66" charset="0"/>
                <a:ea typeface="Arial"/>
                <a:cs typeface="Arial"/>
                <a:sym typeface="Arial"/>
              </a:rPr>
              <a:t>At various stages through the school years, children will have their eyesight and hearing tested and a routine dental check is usually carried out. Any concerns raised during these routine checks will result in the offer of an appointment to the relative health department.</a:t>
            </a:r>
          </a:p>
          <a:p>
            <a:pPr algn="just">
              <a:buClr>
                <a:schemeClr val="dk1"/>
              </a:buClr>
              <a:buSzPts val="1200"/>
            </a:pPr>
            <a:endParaRPr lang="en-GB"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GB" sz="1200" dirty="0">
                <a:solidFill>
                  <a:schemeClr val="dk1"/>
                </a:solidFill>
                <a:latin typeface="Comic Sans MS" panose="030F0702030302020204" pitchFamily="66" charset="0"/>
                <a:ea typeface="Arial"/>
                <a:cs typeface="Arial"/>
                <a:sym typeface="Arial"/>
              </a:rPr>
              <a:t>When a child enters our school for the first time parents will be asked to sign a Home/School Agreement and a GDPR permissions form also.</a:t>
            </a:r>
          </a:p>
          <a:p>
            <a:pPr>
              <a:buClr>
                <a:schemeClr val="dk1"/>
              </a:buClr>
              <a:buSzPts val="1200"/>
            </a:pPr>
            <a:endParaRPr sz="1200" dirty="0">
              <a:solidFill>
                <a:schemeClr val="dk1"/>
              </a:solidFill>
              <a:latin typeface="Comic Sans MS" panose="030F0702030302020204" pitchFamily="66" charset="0"/>
              <a:ea typeface="Arial"/>
              <a:cs typeface="Arial"/>
              <a:sym typeface="Arial"/>
            </a:endParaRPr>
          </a:p>
          <a:p>
            <a:pPr>
              <a:buClr>
                <a:schemeClr val="dk1"/>
              </a:buClr>
              <a:buSzPts val="1200"/>
            </a:pPr>
            <a:r>
              <a:rPr lang="en-GB" sz="1200" u="sng" dirty="0">
                <a:solidFill>
                  <a:schemeClr val="dk1"/>
                </a:solidFill>
                <a:latin typeface="Comic Sans MS" panose="030F0702030302020204" pitchFamily="66" charset="0"/>
                <a:ea typeface="Thonburi"/>
                <a:cs typeface="Thonburi"/>
                <a:sym typeface="Thonburi"/>
              </a:rPr>
              <a:t>Equal Opportunities</a:t>
            </a:r>
          </a:p>
          <a:p>
            <a:pPr algn="just">
              <a:buClr>
                <a:schemeClr val="dk1"/>
              </a:buClr>
              <a:buSzPts val="1200"/>
            </a:pPr>
            <a:r>
              <a:rPr lang="en-GB" sz="1200" dirty="0">
                <a:solidFill>
                  <a:schemeClr val="dk1"/>
                </a:solidFill>
                <a:latin typeface="Comic Sans MS" panose="030F0702030302020204" pitchFamily="66" charset="0"/>
                <a:ea typeface="Thonburi"/>
                <a:cs typeface="Thonburi"/>
                <a:sym typeface="Thonburi"/>
              </a:rPr>
              <a:t>Bodringallt Primary School is committed to equality of opportunity for all its pupils, regardless of sex, race, disability , religion or social class. We want all our pupils to achieve their full potential during their time with us.  We believe that all pupils are of equal worth and we place equal value on the abilities, talents and skills of every individual in our charge.</a:t>
            </a:r>
          </a:p>
          <a:p>
            <a:pPr algn="just">
              <a:buClr>
                <a:schemeClr val="dk1"/>
              </a:buClr>
              <a:buSzPts val="1200"/>
            </a:pPr>
            <a:endParaRPr lang="en-GB" sz="1200" b="1" u="sng" dirty="0">
              <a:solidFill>
                <a:schemeClr val="dk1"/>
              </a:solidFill>
              <a:latin typeface="Comic Sans MS" panose="030F0702030302020204" pitchFamily="66" charset="0"/>
              <a:ea typeface="Thonburi"/>
              <a:cs typeface="Thonburi"/>
              <a:sym typeface="Thonburi"/>
            </a:endParaRPr>
          </a:p>
          <a:p>
            <a:pPr algn="just">
              <a:buClr>
                <a:schemeClr val="dk1"/>
              </a:buClr>
              <a:buSzPts val="1200"/>
            </a:pPr>
            <a:r>
              <a:rPr lang="en-GB" sz="1200" dirty="0">
                <a:solidFill>
                  <a:schemeClr val="dk1"/>
                </a:solidFill>
                <a:latin typeface="Comic Sans MS" panose="030F0702030302020204" pitchFamily="66" charset="0"/>
                <a:ea typeface="Thonburi"/>
                <a:cs typeface="Thonburi"/>
                <a:sym typeface="Thonburi"/>
              </a:rPr>
              <a:t>We actively attempt to make all aspects of the school curriculum equally attractive to boys and girls.</a:t>
            </a:r>
          </a:p>
          <a:p>
            <a:pPr>
              <a:buClr>
                <a:schemeClr val="dk1"/>
              </a:buClr>
              <a:buSzPts val="1200"/>
            </a:pPr>
            <a:endParaRPr lang="en-GB" sz="1200" dirty="0">
              <a:solidFill>
                <a:schemeClr val="dk1"/>
              </a:solidFill>
              <a:latin typeface="Comic Sans MS" panose="030F0702030302020204" pitchFamily="66" charset="0"/>
              <a:ea typeface="Thonburi"/>
              <a:cs typeface="Thonburi"/>
              <a:sym typeface="Thonburi"/>
            </a:endParaRPr>
          </a:p>
          <a:p>
            <a:pPr>
              <a:buClr>
                <a:schemeClr val="dk1"/>
              </a:buClr>
              <a:buSzPts val="1200"/>
            </a:pPr>
            <a:r>
              <a:rPr lang="en-GB" sz="1200" dirty="0">
                <a:solidFill>
                  <a:schemeClr val="dk1"/>
                </a:solidFill>
                <a:latin typeface="Comic Sans MS" panose="030F0702030302020204" pitchFamily="66" charset="0"/>
                <a:ea typeface="Thonburi"/>
                <a:cs typeface="Thonburi"/>
                <a:sym typeface="Thonburi"/>
              </a:rPr>
              <a:t>(Equal Opportunities Policy available from Headteacher)</a:t>
            </a:r>
          </a:p>
          <a:p>
            <a:pPr>
              <a:buClr>
                <a:schemeClr val="dk1"/>
              </a:buClr>
              <a:buSzPts val="1200"/>
            </a:pPr>
            <a:endParaRPr sz="1200" b="1" u="sng" dirty="0">
              <a:solidFill>
                <a:schemeClr val="dk1"/>
              </a:solidFill>
              <a:latin typeface="Comic Sans MS" panose="030F0702030302020204" pitchFamily="66" charset="0"/>
              <a:ea typeface="Thonburi"/>
              <a:cs typeface="Thonburi"/>
              <a:sym typeface="Thonburi"/>
            </a:endParaRPr>
          </a:p>
          <a:p>
            <a:pPr>
              <a:buClr>
                <a:schemeClr val="dk1"/>
              </a:buClr>
              <a:buSzPts val="1200"/>
            </a:pPr>
            <a:endParaRPr sz="1200" dirty="0">
              <a:solidFill>
                <a:schemeClr val="dk1"/>
              </a:solidFill>
              <a:latin typeface="Thonburi"/>
              <a:ea typeface="Thonburi"/>
              <a:cs typeface="Thonburi"/>
              <a:sym typeface="Thonburi"/>
            </a:endParaRPr>
          </a:p>
          <a:p>
            <a:pPr>
              <a:buClr>
                <a:schemeClr val="dk1"/>
              </a:buClr>
              <a:buSzPts val="1200"/>
            </a:pPr>
            <a:endParaRPr sz="1200" dirty="0">
              <a:solidFill>
                <a:schemeClr val="dk1"/>
              </a:solidFill>
              <a:latin typeface="Thonburi"/>
              <a:ea typeface="Thonburi"/>
              <a:cs typeface="Thonburi"/>
              <a:sym typeface="Thonburi"/>
            </a:endParaRPr>
          </a:p>
          <a:p>
            <a:pPr>
              <a:buClr>
                <a:schemeClr val="dk1"/>
              </a:buClr>
              <a:buSzPts val="1200"/>
            </a:pPr>
            <a:endParaRPr sz="1200" dirty="0">
              <a:solidFill>
                <a:schemeClr val="dk1"/>
              </a:solidFill>
              <a:latin typeface="Thonburi"/>
              <a:ea typeface="Thonburi"/>
              <a:cs typeface="Thonburi"/>
              <a:sym typeface="Thonburi"/>
            </a:endParaRPr>
          </a:p>
          <a:p>
            <a:pPr>
              <a:buClr>
                <a:schemeClr val="dk1"/>
              </a:buClr>
              <a:buSzPts val="1200"/>
            </a:pPr>
            <a:endParaRPr sz="1300" dirty="0">
              <a:solidFill>
                <a:schemeClr val="dk1"/>
              </a:solidFill>
              <a:latin typeface="Thonburi"/>
              <a:ea typeface="Thonburi"/>
              <a:cs typeface="Thonburi"/>
              <a:sym typeface="Thonburi"/>
            </a:endParaRPr>
          </a:p>
        </p:txBody>
      </p:sp>
      <p:pic>
        <p:nvPicPr>
          <p:cNvPr id="6" name="Picture 2" descr="Image preview">
            <a:extLst>
              <a:ext uri="{FF2B5EF4-FFF2-40B4-BE49-F238E27FC236}">
                <a16:creationId xmlns:a16="http://schemas.microsoft.com/office/drawing/2014/main" id="{D4E60E4D-32EC-43AA-8A36-D99E8F13D6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561" y="8124878"/>
            <a:ext cx="4448175" cy="12874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23"/>
          <p:cNvSpPr txBox="1"/>
          <p:nvPr/>
        </p:nvSpPr>
        <p:spPr>
          <a:xfrm>
            <a:off x="482600" y="328482"/>
            <a:ext cx="5880100" cy="6662681"/>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School Uniform</a:t>
            </a:r>
            <a:endParaRPr sz="2000" b="1" dirty="0">
              <a:solidFill>
                <a:schemeClr val="dk1"/>
              </a:solidFill>
              <a:latin typeface="Comic Sans MS" panose="030F0702030302020204" pitchFamily="66" charset="0"/>
              <a:ea typeface="Thonburi"/>
              <a:cs typeface="Thonburi"/>
              <a:sym typeface="Thonburi"/>
            </a:endParaRPr>
          </a:p>
          <a:p>
            <a:pPr>
              <a:buClr>
                <a:schemeClr val="dk1"/>
              </a:buClr>
              <a:buSzPts val="1200"/>
            </a:pPr>
            <a:endParaRPr sz="1446" dirty="0">
              <a:solidFill>
                <a:schemeClr val="dk1"/>
              </a:solidFill>
              <a:latin typeface="Comic Sans MS" panose="030F0702030302020204" pitchFamily="66" charset="0"/>
              <a:ea typeface="Thonburi"/>
              <a:cs typeface="Thonburi"/>
              <a:sym typeface="Thonburi"/>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All children are expected to wear school uniform, which is:</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School sweatshirt/ cardigan / hooded jumper</a:t>
            </a:r>
            <a:endParaRPr sz="1400" dirty="0">
              <a:latin typeface="Comic Sans MS" panose="030F0702030302020204" pitchFamily="66" charset="0"/>
            </a:endParaRPr>
          </a:p>
          <a:p>
            <a:pPr indent="-82546">
              <a:buClr>
                <a:schemeClr val="dk1"/>
              </a:buClr>
              <a:buSzPts val="1200"/>
              <a:buFont typeface="Arial"/>
              <a:buChar char="•"/>
            </a:pPr>
            <a:r>
              <a:rPr lang="en-US" sz="1400" dirty="0">
                <a:solidFill>
                  <a:schemeClr val="dk1"/>
                </a:solidFill>
                <a:latin typeface="Comic Sans MS" panose="030F0702030302020204" pitchFamily="66" charset="0"/>
                <a:ea typeface="Arial"/>
                <a:cs typeface="Arial"/>
                <a:sym typeface="Arial"/>
              </a:rPr>
              <a:t>Yellow polo shirt/ shirt</a:t>
            </a:r>
            <a:endParaRPr sz="1400" dirty="0">
              <a:latin typeface="Comic Sans MS" panose="030F0702030302020204" pitchFamily="66" charset="0"/>
            </a:endParaRPr>
          </a:p>
          <a:p>
            <a:pPr indent="-82546">
              <a:buClr>
                <a:schemeClr val="dk1"/>
              </a:buClr>
              <a:buSzPts val="1200"/>
              <a:buFont typeface="Arial"/>
              <a:buChar char="•"/>
            </a:pPr>
            <a:r>
              <a:rPr lang="en-US" sz="1400" dirty="0">
                <a:solidFill>
                  <a:schemeClr val="dk1"/>
                </a:solidFill>
                <a:latin typeface="Comic Sans MS" panose="030F0702030302020204" pitchFamily="66" charset="0"/>
                <a:ea typeface="Arial"/>
                <a:cs typeface="Arial"/>
                <a:sym typeface="Arial"/>
              </a:rPr>
              <a:t> Navy / black trousers or skirt- blue/yellow summer dress/ pinafore </a:t>
            </a: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School uniform can be purchased from ‘</a:t>
            </a:r>
            <a:r>
              <a:rPr lang="en-GB" sz="1400" dirty="0">
                <a:solidFill>
                  <a:schemeClr val="dk1"/>
                </a:solidFill>
                <a:latin typeface="Comic Sans MS" panose="030F0702030302020204" pitchFamily="66" charset="0"/>
                <a:ea typeface="Arial"/>
                <a:cs typeface="Arial"/>
                <a:sym typeface="Arial"/>
              </a:rPr>
              <a:t>U Design’ or similar items from supermarkets. </a:t>
            </a:r>
          </a:p>
          <a:p>
            <a:pPr>
              <a:buClr>
                <a:schemeClr val="dk1"/>
              </a:buClr>
              <a:buSzPts val="1200"/>
            </a:pPr>
            <a:endParaRPr lang="en-GB" sz="1400" dirty="0">
              <a:solidFill>
                <a:schemeClr val="dk1"/>
              </a:solidFill>
              <a:latin typeface="Comic Sans MS" panose="030F0702030302020204" pitchFamily="66" charset="0"/>
              <a:cs typeface="Arial"/>
              <a:sym typeface="Arial"/>
            </a:endParaRPr>
          </a:p>
          <a:p>
            <a:pPr>
              <a:buClr>
                <a:schemeClr val="dk1"/>
              </a:buClr>
              <a:buSzPts val="1200"/>
            </a:pPr>
            <a:r>
              <a:rPr lang="en-GB" sz="1400" dirty="0">
                <a:solidFill>
                  <a:schemeClr val="dk1"/>
                </a:solidFill>
                <a:latin typeface="Comic Sans MS" panose="030F0702030302020204" pitchFamily="66" charset="0"/>
                <a:cs typeface="Arial"/>
                <a:sym typeface="Arial"/>
              </a:rPr>
              <a:t>We have a collection of used uniform, coats / jackets that are also available on request through our school.</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The wearing of jewelry is not encouraged and should be kept to an absolute minimum. Hoop earrings should not be worn to school. </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Please ensure that all items of clothing, including PE kit are clearly labeled with your child’s name. </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endParaRPr sz="1400" b="1" u="sng"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b="1" u="sng" dirty="0">
                <a:solidFill>
                  <a:schemeClr val="dk1"/>
                </a:solidFill>
                <a:latin typeface="Comic Sans MS" panose="030F0702030302020204" pitchFamily="66" charset="0"/>
                <a:ea typeface="Arial"/>
                <a:cs typeface="Arial"/>
                <a:sym typeface="Arial"/>
              </a:rPr>
              <a:t>PE Kit</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Children must have the necessary PE kit to participate in lessons. The class teacher notifies parents of PE times. The kit for PE and games activities is:</a:t>
            </a:r>
            <a:endParaRPr sz="1400" dirty="0">
              <a:latin typeface="Comic Sans MS" panose="030F0702030302020204" pitchFamily="66" charset="0"/>
            </a:endParaRPr>
          </a:p>
          <a:p>
            <a:pPr>
              <a:buClr>
                <a:schemeClr val="dk1"/>
              </a:buClr>
              <a:buSzPts val="1200"/>
            </a:pP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A white T-shirt</a:t>
            </a:r>
            <a:endParaRPr sz="1400" dirty="0">
              <a:latin typeface="Comic Sans MS" panose="030F0702030302020204" pitchFamily="66" charset="0"/>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Blue or black shorts/ jogging bottoms </a:t>
            </a:r>
            <a:endParaRPr sz="1400" dirty="0">
              <a:solidFill>
                <a:schemeClr val="dk1"/>
              </a:solidFill>
              <a:latin typeface="Comic Sans MS" panose="030F0702030302020204" pitchFamily="66" charset="0"/>
              <a:ea typeface="Arial"/>
              <a:cs typeface="Arial"/>
              <a:sym typeface="Arial"/>
            </a:endParaRPr>
          </a:p>
          <a:p>
            <a:pPr>
              <a:buClr>
                <a:schemeClr val="dk1"/>
              </a:buClr>
              <a:buSzPts val="1200"/>
            </a:pPr>
            <a:r>
              <a:rPr lang="en-US" sz="1400" dirty="0">
                <a:solidFill>
                  <a:schemeClr val="dk1"/>
                </a:solidFill>
                <a:latin typeface="Comic Sans MS" panose="030F0702030302020204" pitchFamily="66" charset="0"/>
                <a:ea typeface="Arial"/>
                <a:cs typeface="Arial"/>
                <a:sym typeface="Arial"/>
              </a:rPr>
              <a:t>Trainers. </a:t>
            </a:r>
            <a:endParaRPr sz="1400" dirty="0">
              <a:solidFill>
                <a:schemeClr val="dk1"/>
              </a:solidFill>
              <a:latin typeface="Comic Sans MS" panose="030F0702030302020204" pitchFamily="66" charset="0"/>
              <a:ea typeface="Arial"/>
              <a:cs typeface="Arial"/>
              <a:sym typeface="Arial"/>
            </a:endParaRPr>
          </a:p>
        </p:txBody>
      </p:sp>
      <p:sp>
        <p:nvSpPr>
          <p:cNvPr id="314" name="Google Shape;314;p23"/>
          <p:cNvSpPr/>
          <p:nvPr/>
        </p:nvSpPr>
        <p:spPr>
          <a:xfrm>
            <a:off x="342900" y="203200"/>
            <a:ext cx="6172200" cy="9248033"/>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pic>
        <p:nvPicPr>
          <p:cNvPr id="10242" name="Picture 2" descr="Image preview">
            <a:extLst>
              <a:ext uri="{FF2B5EF4-FFF2-40B4-BE49-F238E27FC236}">
                <a16:creationId xmlns:a16="http://schemas.microsoft.com/office/drawing/2014/main" id="{7C665ACF-5690-4E23-9E92-1D2DA2E1571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774" b="11320"/>
          <a:stretch/>
        </p:blipFill>
        <p:spPr bwMode="auto">
          <a:xfrm>
            <a:off x="1000125" y="6991162"/>
            <a:ext cx="4857750" cy="22163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7"/>
          <p:cNvSpPr txBox="1"/>
          <p:nvPr/>
        </p:nvSpPr>
        <p:spPr>
          <a:xfrm>
            <a:off x="330200" y="328483"/>
            <a:ext cx="6078220" cy="9040896"/>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Important Information</a:t>
            </a:r>
            <a:endParaRPr sz="2000" dirty="0">
              <a:latin typeface="Comic Sans MS" panose="030F0702030302020204" pitchFamily="66" charset="0"/>
            </a:endParaRPr>
          </a:p>
          <a:p>
            <a:pPr>
              <a:buClr>
                <a:schemeClr val="dk1"/>
              </a:buClr>
              <a:buSzPts val="1200"/>
            </a:pPr>
            <a:endParaRPr sz="800" u="sng" dirty="0">
              <a:solidFill>
                <a:schemeClr val="dk1"/>
              </a:solidFill>
              <a:latin typeface="Arial"/>
              <a:ea typeface="Arial"/>
              <a:cs typeface="Arial"/>
              <a:sym typeface="Arial"/>
            </a:endParaRPr>
          </a:p>
          <a:p>
            <a:pPr algn="just">
              <a:buClr>
                <a:schemeClr val="dk1"/>
              </a:buClr>
              <a:buSzPts val="1200"/>
            </a:pPr>
            <a:r>
              <a:rPr lang="en-US" sz="1200" u="sng" dirty="0">
                <a:solidFill>
                  <a:schemeClr val="dk1"/>
                </a:solidFill>
                <a:latin typeface="Comic Sans MS" panose="030F0702030302020204" pitchFamily="66" charset="0"/>
                <a:ea typeface="Arial"/>
                <a:cs typeface="Arial"/>
                <a:sym typeface="Arial"/>
              </a:rPr>
              <a:t>Pupil / School </a:t>
            </a:r>
            <a:r>
              <a:rPr lang="en-GB" sz="1200" u="sng" dirty="0">
                <a:solidFill>
                  <a:schemeClr val="dk1"/>
                </a:solidFill>
                <a:latin typeface="Comic Sans MS" panose="030F0702030302020204" pitchFamily="66" charset="0"/>
                <a:ea typeface="Arial"/>
                <a:cs typeface="Arial"/>
                <a:sym typeface="Arial"/>
              </a:rPr>
              <a:t>Safety</a:t>
            </a:r>
            <a:endParaRPr sz="1200" dirty="0">
              <a:latin typeface="Comic Sans MS" panose="030F0702030302020204" pitchFamily="66" charset="0"/>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Each morning, at 9am entrance gates get locked. All entry points are staffed twice daily. Entry to and exit from the school is only possible through the main entrance during the school day. Entrance may be gained into school via an electronically operated system. All visitors must sign in, wear a visitors badge and agree to our safeguarding briefing. Visitors ID is requested and they are accompanied as appropriate.</a:t>
            </a:r>
            <a:r>
              <a:rPr lang="en-US" sz="1200" dirty="0">
                <a:solidFill>
                  <a:schemeClr val="dk1"/>
                </a:solidFill>
                <a:latin typeface="Arial"/>
                <a:ea typeface="Arial"/>
                <a:cs typeface="Arial"/>
                <a:sym typeface="Arial"/>
              </a:rPr>
              <a:t> </a:t>
            </a:r>
            <a:endParaRPr sz="1200" dirty="0"/>
          </a:p>
          <a:p>
            <a:pPr algn="just">
              <a:buClr>
                <a:schemeClr val="dk1"/>
              </a:buClr>
              <a:buSzPts val="1200"/>
            </a:pPr>
            <a:endParaRPr sz="800" u="sng" dirty="0">
              <a:solidFill>
                <a:schemeClr val="dk1"/>
              </a:solidFill>
              <a:latin typeface="Arial"/>
              <a:ea typeface="Arial"/>
              <a:cs typeface="Arial"/>
              <a:sym typeface="Arial"/>
            </a:endParaRPr>
          </a:p>
          <a:p>
            <a:pPr>
              <a:buClr>
                <a:schemeClr val="dk1"/>
              </a:buClr>
              <a:buSzPts val="1200"/>
            </a:pPr>
            <a:r>
              <a:rPr lang="en-US" sz="1200" u="sng" dirty="0">
                <a:solidFill>
                  <a:schemeClr val="dk1"/>
                </a:solidFill>
                <a:latin typeface="Comic Sans MS" panose="030F0702030302020204" pitchFamily="66" charset="0"/>
                <a:ea typeface="Arial"/>
                <a:cs typeface="Arial"/>
                <a:sym typeface="Arial"/>
              </a:rPr>
              <a:t>Complaints Procedure</a:t>
            </a: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We value the good relations we enjoy with parents and the community. We understand that at times misunderstandings and conflicts may arise. It is the schools policy to resolve these misunderstandings as soon as possible. Parents should talk with their child’s class teacher about his/ her progress or any concerns they may have. They will be able to advise you, and if not, pass you onto someone who can. </a:t>
            </a: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endParaRPr sz="8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If, for whatever reason you feel the class teacher is not the best person for the complaint then you are encouraged to speak to the Headteacher or the Deputy Headteacher in their absence. </a:t>
            </a: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endParaRPr sz="8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If the complaint cannot be resolved then the school needs to receive a complaint in writing, setting out the details in full to the Headteacher. The Headteacher will then investigate the complaint and will offer parents a meeting to discuss the outcome of the investigation. If concerns remain unresolved, then the parent is advised to write to the Governing Body. We follow RCT Complaints Policy.</a:t>
            </a:r>
          </a:p>
          <a:p>
            <a:pPr algn="just">
              <a:buClr>
                <a:schemeClr val="dk1"/>
              </a:buClr>
              <a:buSzPts val="1200"/>
            </a:pPr>
            <a:endParaRPr sz="800" dirty="0">
              <a:solidFill>
                <a:schemeClr val="dk1"/>
              </a:solidFill>
              <a:latin typeface="Arial"/>
              <a:ea typeface="Arial"/>
              <a:cs typeface="Arial"/>
              <a:sym typeface="Arial"/>
            </a:endParaRPr>
          </a:p>
          <a:p>
            <a:pPr algn="just">
              <a:buClr>
                <a:schemeClr val="dk1"/>
              </a:buClr>
              <a:buSzPts val="1200"/>
            </a:pPr>
            <a:r>
              <a:rPr lang="en-US" sz="1200" u="sng" dirty="0">
                <a:solidFill>
                  <a:schemeClr val="dk1"/>
                </a:solidFill>
                <a:latin typeface="Comic Sans MS" panose="030F0702030302020204" pitchFamily="66" charset="0"/>
                <a:ea typeface="Arial"/>
                <a:cs typeface="Arial"/>
                <a:sym typeface="Arial"/>
              </a:rPr>
              <a:t>Absences and Illness</a:t>
            </a:r>
            <a:endParaRPr sz="1200" dirty="0">
              <a:latin typeface="Comic Sans MS" panose="030F0702030302020204" pitchFamily="66" charset="0"/>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Parents are asked to inform/provide evidence to the school for absences by pupils e.g. medical appointments. A message must be left on the schools answer phone to explain a child’s absence. Please note that without an acceptable reason for non- attendance, all absences will be recorded as </a:t>
            </a:r>
            <a:r>
              <a:rPr lang="en-US" sz="1200" dirty="0" err="1">
                <a:solidFill>
                  <a:schemeClr val="dk1"/>
                </a:solidFill>
                <a:latin typeface="Comic Sans MS" panose="030F0702030302020204" pitchFamily="66" charset="0"/>
                <a:ea typeface="Arial"/>
                <a:cs typeface="Arial"/>
                <a:sym typeface="Arial"/>
              </a:rPr>
              <a:t>unauthorised</a:t>
            </a:r>
            <a:r>
              <a:rPr lang="en-US" sz="1200" dirty="0">
                <a:solidFill>
                  <a:schemeClr val="dk1"/>
                </a:solidFill>
                <a:latin typeface="Comic Sans MS" panose="030F0702030302020204" pitchFamily="66" charset="0"/>
                <a:ea typeface="Arial"/>
                <a:cs typeface="Arial"/>
                <a:sym typeface="Arial"/>
              </a:rPr>
              <a:t>.</a:t>
            </a:r>
            <a:r>
              <a:rPr lang="en-US" sz="1200" dirty="0">
                <a:solidFill>
                  <a:schemeClr val="dk1"/>
                </a:solidFill>
                <a:latin typeface="Arial"/>
                <a:ea typeface="Arial"/>
                <a:cs typeface="Arial"/>
                <a:sym typeface="Arial"/>
              </a:rPr>
              <a:t> </a:t>
            </a:r>
            <a:endParaRPr sz="1200" dirty="0">
              <a:solidFill>
                <a:schemeClr val="dk1"/>
              </a:solidFill>
              <a:latin typeface="Arial"/>
              <a:ea typeface="Arial"/>
              <a:cs typeface="Arial"/>
              <a:sym typeface="Arial"/>
            </a:endParaRPr>
          </a:p>
          <a:p>
            <a:pPr algn="just">
              <a:buClr>
                <a:schemeClr val="dk1"/>
              </a:buClr>
              <a:buSzPts val="1200"/>
            </a:pPr>
            <a:endParaRPr sz="800" dirty="0">
              <a:solidFill>
                <a:schemeClr val="dk1"/>
              </a:solidFill>
              <a:latin typeface="Arial"/>
              <a:ea typeface="Arial"/>
              <a:cs typeface="Arial"/>
              <a:sym typeface="Arial"/>
            </a:endParaRPr>
          </a:p>
          <a:p>
            <a:pPr algn="just">
              <a:buClr>
                <a:schemeClr val="dk1"/>
              </a:buClr>
              <a:buSzPts val="1200"/>
            </a:pPr>
            <a:r>
              <a:rPr lang="en-US" sz="1200" u="sng" dirty="0">
                <a:solidFill>
                  <a:schemeClr val="dk1"/>
                </a:solidFill>
                <a:latin typeface="Comic Sans MS" panose="030F0702030302020204" pitchFamily="66" charset="0"/>
                <a:ea typeface="Arial"/>
                <a:cs typeface="Arial"/>
                <a:sym typeface="Arial"/>
              </a:rPr>
              <a:t>Absences for holidays</a:t>
            </a:r>
            <a:endParaRPr sz="1200" dirty="0">
              <a:latin typeface="Comic Sans MS" panose="030F0702030302020204" pitchFamily="66" charset="0"/>
            </a:endParaRPr>
          </a:p>
          <a:p>
            <a:pPr algn="just">
              <a:buClr>
                <a:schemeClr val="dk1"/>
              </a:buClr>
              <a:buSzPts val="1200"/>
            </a:pPr>
            <a:r>
              <a:rPr lang="en-GB" sz="1200" dirty="0">
                <a:solidFill>
                  <a:schemeClr val="dk1"/>
                </a:solidFill>
                <a:latin typeface="Comic Sans MS" panose="030F0702030302020204" pitchFamily="66" charset="0"/>
                <a:ea typeface="Arial"/>
                <a:cs typeface="Arial"/>
                <a:sym typeface="Arial"/>
              </a:rPr>
              <a:t>All schools request an application for holidays in term time – currently, we will only authorise those where attendance is over 90% (maximum of 10 school days over the academic year).  A holiday form must be requested from school.  </a:t>
            </a:r>
            <a:r>
              <a:rPr lang="en-GB" sz="1200" b="1" dirty="0">
                <a:solidFill>
                  <a:schemeClr val="dk1"/>
                </a:solidFill>
                <a:latin typeface="Comic Sans MS" panose="030F0702030302020204" pitchFamily="66" charset="0"/>
                <a:ea typeface="Arial"/>
                <a:cs typeface="Arial"/>
                <a:sym typeface="Arial"/>
              </a:rPr>
              <a:t>From September 2024</a:t>
            </a:r>
            <a:r>
              <a:rPr lang="en-GB" sz="1200" dirty="0">
                <a:solidFill>
                  <a:schemeClr val="dk1"/>
                </a:solidFill>
                <a:latin typeface="Comic Sans MS" panose="030F0702030302020204" pitchFamily="66" charset="0"/>
                <a:ea typeface="Arial"/>
                <a:cs typeface="Arial"/>
                <a:sym typeface="Arial"/>
              </a:rPr>
              <a:t>, </a:t>
            </a:r>
            <a:r>
              <a:rPr lang="en-GB" sz="1200" b="1" dirty="0">
                <a:solidFill>
                  <a:schemeClr val="dk1"/>
                </a:solidFill>
                <a:latin typeface="Comic Sans MS" panose="030F0702030302020204" pitchFamily="66" charset="0"/>
                <a:ea typeface="Arial"/>
                <a:cs typeface="Arial"/>
                <a:sym typeface="Arial"/>
              </a:rPr>
              <a:t>this will rise to 95%, </a:t>
            </a:r>
            <a:r>
              <a:rPr lang="en-GB" sz="1200" dirty="0">
                <a:solidFill>
                  <a:schemeClr val="dk1"/>
                </a:solidFill>
                <a:latin typeface="Comic Sans MS" panose="030F0702030302020204" pitchFamily="66" charset="0"/>
                <a:ea typeface="Arial"/>
                <a:cs typeface="Arial"/>
                <a:sym typeface="Arial"/>
              </a:rPr>
              <a:t>ALL SCHOOLS in the Treorchy Cluster will only be authorising holidays of 10 school days maximum, where attendance has been 95%+.</a:t>
            </a: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endParaRPr lang="en-US" sz="800" u="sng"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u="sng" dirty="0">
                <a:solidFill>
                  <a:schemeClr val="dk1"/>
                </a:solidFill>
                <a:latin typeface="Comic Sans MS" panose="030F0702030302020204" pitchFamily="66" charset="0"/>
                <a:ea typeface="Arial"/>
                <a:cs typeface="Arial"/>
                <a:sym typeface="Arial"/>
              </a:rPr>
              <a:t>Illness</a:t>
            </a:r>
            <a:endParaRPr sz="1200" dirty="0">
              <a:latin typeface="Comic Sans MS" panose="030F0702030302020204" pitchFamily="66" charset="0"/>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Should your child become ill during the school day, we will need to contact you and ask that you ensure that your </a:t>
            </a:r>
            <a:r>
              <a:rPr lang="en-US" sz="1200" u="sng" dirty="0">
                <a:solidFill>
                  <a:schemeClr val="dk1"/>
                </a:solidFill>
                <a:latin typeface="Comic Sans MS" panose="030F0702030302020204" pitchFamily="66" charset="0"/>
                <a:ea typeface="Arial"/>
                <a:cs typeface="Arial"/>
                <a:sym typeface="Arial"/>
              </a:rPr>
              <a:t>telephone numbers are UP TO DATE </a:t>
            </a:r>
            <a:r>
              <a:rPr lang="en-US" sz="1200" dirty="0">
                <a:solidFill>
                  <a:schemeClr val="dk1"/>
                </a:solidFill>
                <a:latin typeface="Comic Sans MS" panose="030F0702030302020204" pitchFamily="66" charset="0"/>
                <a:ea typeface="Arial"/>
                <a:cs typeface="Arial"/>
                <a:sym typeface="Arial"/>
              </a:rPr>
              <a:t>(safeguarding) and an emergency number for someone nearby who may be contacted. Minor accidents will be treated by a member of staff who are qualified First Aiders. All accidents are recorded in an accident book. In the event of a more serious accident, parents will be contacted</a:t>
            </a:r>
            <a:r>
              <a:rPr lang="en-US" sz="1300" dirty="0">
                <a:solidFill>
                  <a:schemeClr val="dk1"/>
                </a:solidFill>
                <a:latin typeface="Arial"/>
                <a:ea typeface="Arial"/>
                <a:cs typeface="Arial"/>
                <a:sym typeface="Arial"/>
              </a:rPr>
              <a:t>. </a:t>
            </a:r>
            <a:endParaRPr sz="1300" dirty="0">
              <a:solidFill>
                <a:schemeClr val="dk1"/>
              </a:solidFill>
              <a:latin typeface="Arial"/>
              <a:ea typeface="Arial"/>
              <a:cs typeface="Arial"/>
              <a:sym typeface="Arial"/>
            </a:endParaRPr>
          </a:p>
        </p:txBody>
      </p:sp>
      <p:sp>
        <p:nvSpPr>
          <p:cNvPr id="347" name="Google Shape;347;p27"/>
          <p:cNvSpPr/>
          <p:nvPr/>
        </p:nvSpPr>
        <p:spPr>
          <a:xfrm>
            <a:off x="228599" y="280333"/>
            <a:ext cx="6299201" cy="8977968"/>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28"/>
          <p:cNvSpPr txBox="1"/>
          <p:nvPr/>
        </p:nvSpPr>
        <p:spPr>
          <a:xfrm>
            <a:off x="304799" y="328483"/>
            <a:ext cx="6134101" cy="8902397"/>
          </a:xfrm>
          <a:prstGeom prst="rect">
            <a:avLst/>
          </a:prstGeom>
          <a:noFill/>
          <a:ln>
            <a:noFill/>
          </a:ln>
        </p:spPr>
        <p:txBody>
          <a:bodyPr spcFirstLastPara="1" wrap="square" lIns="99044" tIns="49510" rIns="99044" bIns="49510" anchor="t" anchorCtr="0">
            <a:spAutoFit/>
          </a:bodyPr>
          <a:lstStyle/>
          <a:p>
            <a:pPr algn="ctr">
              <a:buClr>
                <a:schemeClr val="dk1"/>
              </a:buClr>
              <a:buSzPts val="2000"/>
            </a:pPr>
            <a:r>
              <a:rPr lang="en-US" sz="2000" b="1" u="sng" dirty="0">
                <a:solidFill>
                  <a:schemeClr val="dk1"/>
                </a:solidFill>
                <a:latin typeface="Comic Sans MS" panose="030F0702030302020204" pitchFamily="66" charset="0"/>
                <a:ea typeface="Thonburi"/>
                <a:cs typeface="Thonburi"/>
                <a:sym typeface="Thonburi"/>
              </a:rPr>
              <a:t>Important Information</a:t>
            </a:r>
            <a:endParaRPr sz="2000" dirty="0">
              <a:latin typeface="Comic Sans MS" panose="030F0702030302020204" pitchFamily="66" charset="0"/>
            </a:endParaRPr>
          </a:p>
          <a:p>
            <a:pPr algn="just">
              <a:buClr>
                <a:schemeClr val="dk1"/>
              </a:buClr>
              <a:buSzPts val="1200"/>
            </a:pPr>
            <a:r>
              <a:rPr lang="en-US" sz="1200" u="sng" dirty="0">
                <a:solidFill>
                  <a:schemeClr val="dk1"/>
                </a:solidFill>
                <a:latin typeface="Comic Sans MS" panose="030F0702030302020204" pitchFamily="66" charset="0"/>
                <a:ea typeface="Arial"/>
                <a:cs typeface="Arial"/>
                <a:sym typeface="Arial"/>
              </a:rPr>
              <a:t>Medicine in School</a:t>
            </a:r>
            <a:endParaRPr sz="1200" dirty="0">
              <a:latin typeface="Comic Sans MS" panose="030F0702030302020204" pitchFamily="66" charset="0"/>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If parents are requesting a member of staff to administer medication to their child, written consent must be given. Any medication brought into school should be clearly marked with the child’s name and handed into the office on arrival at school, where parents will be asked to sign a form giving consent and clearly stating the dosage and times for administration. </a:t>
            </a:r>
            <a:endParaRPr sz="1200" dirty="0">
              <a:latin typeface="Comic Sans MS" panose="030F0702030302020204" pitchFamily="66" charset="0"/>
            </a:endParaRPr>
          </a:p>
          <a:p>
            <a:pPr algn="just">
              <a:buClr>
                <a:schemeClr val="dk1"/>
              </a:buClr>
              <a:buSzPts val="1200"/>
            </a:pPr>
            <a:br>
              <a:rPr lang="en-US" sz="1200" dirty="0">
                <a:solidFill>
                  <a:schemeClr val="dk1"/>
                </a:solidFill>
                <a:latin typeface="Comic Sans MS" panose="030F0702030302020204" pitchFamily="66" charset="0"/>
                <a:ea typeface="Arial"/>
                <a:cs typeface="Arial"/>
                <a:sym typeface="Arial"/>
              </a:rPr>
            </a:br>
            <a:r>
              <a:rPr lang="en-US" sz="1200" dirty="0">
                <a:solidFill>
                  <a:schemeClr val="dk1"/>
                </a:solidFill>
                <a:latin typeface="Comic Sans MS" panose="030F0702030302020204" pitchFamily="66" charset="0"/>
                <a:ea typeface="Arial"/>
                <a:cs typeface="Arial"/>
                <a:sym typeface="Arial"/>
              </a:rPr>
              <a:t>Asthmatic children who need to carry inhalers to be used in school will also need their parents to sign a form to allow them to do so.  These will be kept in lockable cabinets within their classes. </a:t>
            </a: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endParaRPr sz="1200" u="sng"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u="sng" dirty="0">
                <a:solidFill>
                  <a:schemeClr val="dk1"/>
                </a:solidFill>
                <a:latin typeface="Comic Sans MS" panose="030F0702030302020204" pitchFamily="66" charset="0"/>
                <a:ea typeface="Arial"/>
                <a:cs typeface="Arial"/>
                <a:sym typeface="Arial"/>
              </a:rPr>
              <a:t>Charging and remissions policy</a:t>
            </a:r>
            <a:endParaRPr sz="1200" dirty="0">
              <a:latin typeface="Comic Sans MS" panose="030F0702030302020204" pitchFamily="66" charset="0"/>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During the school year, children will have the opportunity to go on educational visits to support their schoolwork. We are very mindful of the difficulties of family incomes, and no child would be barred because parents were unable to afford the cost but, unless enough voluntary contributions are received, school visits/residentials will have to be cancelled. </a:t>
            </a: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endParaRPr sz="1200" u="sng"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u="sng" dirty="0">
                <a:solidFill>
                  <a:schemeClr val="dk1"/>
                </a:solidFill>
                <a:latin typeface="Comic Sans MS" panose="030F0702030302020204" pitchFamily="66" charset="0"/>
                <a:ea typeface="Arial"/>
                <a:cs typeface="Arial"/>
                <a:sym typeface="Arial"/>
              </a:rPr>
              <a:t>School dinners</a:t>
            </a:r>
            <a:endParaRPr sz="1200" dirty="0">
              <a:latin typeface="Comic Sans MS" panose="030F0702030302020204" pitchFamily="66" charset="0"/>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Cooked meals are available at school each day at NO COST. Each day there is an option of 2 choices for a hot meal and a cold option served either as a baguette, sandwich or roll. </a:t>
            </a:r>
            <a:r>
              <a:rPr lang="en-GB" sz="1200" dirty="0">
                <a:solidFill>
                  <a:schemeClr val="dk1"/>
                </a:solidFill>
                <a:latin typeface="Comic Sans MS" panose="030F0702030302020204" pitchFamily="66" charset="0"/>
                <a:ea typeface="Arial"/>
                <a:cs typeface="Arial"/>
                <a:sym typeface="Arial"/>
              </a:rPr>
              <a:t>We offer a two week menu of hot dishes, along with a daily salad bar, a roll/sandwich menu and a jacket potato option. Our meals include a dessert and a drink. All schools offer unlimited wholemeal bread and, in addition to the dessert of the day, we also offer a limited choice of frozen yogurt, cheese &amp; crackers or fresh fruit daily.  </a:t>
            </a:r>
            <a:r>
              <a:rPr lang="en-US" sz="1200" b="1" dirty="0">
                <a:solidFill>
                  <a:schemeClr val="dk1"/>
                </a:solidFill>
                <a:latin typeface="Comic Sans MS" panose="030F0702030302020204" pitchFamily="66" charset="0"/>
                <a:ea typeface="Arial"/>
                <a:cs typeface="Arial"/>
                <a:sym typeface="Arial"/>
              </a:rPr>
              <a:t>All children in Primary School are eligible for free school meals </a:t>
            </a:r>
            <a:r>
              <a:rPr lang="en-US" sz="1200" dirty="0">
                <a:solidFill>
                  <a:schemeClr val="dk1"/>
                </a:solidFill>
                <a:latin typeface="Comic Sans MS" panose="030F0702030302020204" pitchFamily="66" charset="0"/>
                <a:ea typeface="Arial"/>
                <a:cs typeface="Arial"/>
                <a:sym typeface="Arial"/>
              </a:rPr>
              <a:t>which is in line with the WG Universal free school meal provision. </a:t>
            </a: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endParaRPr sz="1200" u="sng"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u="sng" dirty="0">
                <a:solidFill>
                  <a:schemeClr val="dk1"/>
                </a:solidFill>
                <a:latin typeface="Comic Sans MS" panose="030F0702030302020204" pitchFamily="66" charset="0"/>
                <a:ea typeface="Arial"/>
                <a:cs typeface="Arial"/>
                <a:sym typeface="Arial"/>
              </a:rPr>
              <a:t>Sport and Extra curricular activities</a:t>
            </a:r>
            <a:endParaRPr sz="1200" dirty="0">
              <a:latin typeface="Comic Sans MS" panose="030F0702030302020204" pitchFamily="66" charset="0"/>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A carefully planned timetable of PE allows children to develop their skills in gymnastics, dance and games. PE is delivered each week by the class teacher. All children from Years 3- 6 have swimming lessons each year – compulsory as part of the curriculum. </a:t>
            </a:r>
            <a:endParaRPr sz="1200" dirty="0">
              <a:solidFill>
                <a:schemeClr val="dk1"/>
              </a:solidFill>
              <a:latin typeface="Comic Sans MS" panose="030F0702030302020204" pitchFamily="66" charset="0"/>
              <a:ea typeface="Arial"/>
              <a:cs typeface="Arial"/>
              <a:sym typeface="Arial"/>
            </a:endParaRPr>
          </a:p>
          <a:p>
            <a:pPr algn="just">
              <a:buClr>
                <a:schemeClr val="dk1"/>
              </a:buClr>
              <a:buSzPts val="1200"/>
            </a:pPr>
            <a:r>
              <a:rPr lang="en-US" sz="1200" dirty="0">
                <a:solidFill>
                  <a:schemeClr val="dk1"/>
                </a:solidFill>
                <a:latin typeface="Comic Sans MS" panose="030F0702030302020204" pitchFamily="66" charset="0"/>
                <a:ea typeface="Arial"/>
                <a:cs typeface="Arial"/>
                <a:sym typeface="Arial"/>
              </a:rPr>
              <a:t>Sports such as athletics, dodgeball, football, golf, rugby, cricket and netball are all played at our school and children have opportunities to participate in many cluster sports events.</a:t>
            </a:r>
          </a:p>
          <a:p>
            <a:pPr algn="just">
              <a:buClr>
                <a:schemeClr val="dk1"/>
              </a:buClr>
              <a:buSzPts val="1200"/>
            </a:pPr>
            <a:endParaRPr lang="en-US" sz="1200" dirty="0">
              <a:solidFill>
                <a:schemeClr val="dk1"/>
              </a:solidFill>
              <a:latin typeface="Comic Sans MS" panose="030F0702030302020204" pitchFamily="66" charset="0"/>
              <a:ea typeface="Arial"/>
              <a:cs typeface="Arial"/>
              <a:sym typeface="Arial"/>
            </a:endParaRPr>
          </a:p>
          <a:p>
            <a:pPr lvl="0" algn="just">
              <a:buClr>
                <a:prstClr val="black"/>
              </a:buClr>
              <a:buSzPts val="1200"/>
            </a:pPr>
            <a:r>
              <a:rPr lang="en-GB" sz="1200" u="sng" dirty="0">
                <a:solidFill>
                  <a:prstClr val="black"/>
                </a:solidFill>
                <a:latin typeface="Comic Sans MS" panose="030F0702030302020204" pitchFamily="66" charset="0"/>
                <a:ea typeface="Arial"/>
                <a:cs typeface="Arial"/>
                <a:sym typeface="Arial"/>
              </a:rPr>
              <a:t>Pupil Toilets </a:t>
            </a:r>
            <a:endParaRPr lang="en-GB" sz="1200" dirty="0">
              <a:solidFill>
                <a:prstClr val="black"/>
              </a:solidFill>
              <a:latin typeface="Comic Sans MS" panose="030F0702030302020204" pitchFamily="66" charset="0"/>
            </a:endParaRPr>
          </a:p>
          <a:p>
            <a:pPr lvl="0" algn="just">
              <a:buClr>
                <a:prstClr val="black"/>
              </a:buClr>
              <a:buSzPts val="1200"/>
            </a:pPr>
            <a:r>
              <a:rPr lang="en-GB" sz="1200" dirty="0">
                <a:solidFill>
                  <a:prstClr val="black"/>
                </a:solidFill>
                <a:latin typeface="Comic Sans MS" panose="030F0702030302020204" pitchFamily="66" charset="0"/>
                <a:ea typeface="Arial"/>
                <a:cs typeface="Arial"/>
                <a:sym typeface="Arial"/>
              </a:rPr>
              <a:t>Our toilets are open and available to pupils throughout the day. While pupils can have access at break and lunchtimes if they need to, we ensure pupils have access at all times. All toilet areas have properly maintained supplies of warm and cold water, soap, hand drying facilities, provided at a convenient height.</a:t>
            </a:r>
            <a:endParaRPr lang="en-GB" sz="1200" dirty="0">
              <a:solidFill>
                <a:prstClr val="black"/>
              </a:solidFill>
              <a:latin typeface="Comic Sans MS" panose="030F0702030302020204" pitchFamily="66" charset="0"/>
            </a:endParaRPr>
          </a:p>
          <a:p>
            <a:pPr lvl="0" algn="just">
              <a:buClr>
                <a:prstClr val="black"/>
              </a:buClr>
              <a:buSzPts val="1200"/>
            </a:pPr>
            <a:r>
              <a:rPr lang="en-GB" sz="1200" dirty="0">
                <a:solidFill>
                  <a:prstClr val="black"/>
                </a:solidFill>
                <a:latin typeface="Comic Sans MS" panose="030F0702030302020204" pitchFamily="66" charset="0"/>
                <a:ea typeface="Arial"/>
                <a:cs typeface="Arial"/>
                <a:sym typeface="Arial"/>
              </a:rPr>
              <a:t>Any issues arising during use of toilets that are highlighted by pupils are dealt with sensitively and promptly.</a:t>
            </a:r>
          </a:p>
          <a:p>
            <a:pPr lvl="0" algn="just">
              <a:buClr>
                <a:prstClr val="black"/>
              </a:buClr>
              <a:buSzPts val="1200"/>
            </a:pPr>
            <a:endParaRPr lang="en-GB" sz="1200" dirty="0">
              <a:solidFill>
                <a:prstClr val="black"/>
              </a:solidFill>
              <a:latin typeface="Comic Sans MS" panose="030F0702030302020204" pitchFamily="66" charset="0"/>
              <a:ea typeface="Arial"/>
              <a:cs typeface="Arial"/>
              <a:sym typeface="Arial"/>
            </a:endParaRPr>
          </a:p>
          <a:p>
            <a:pPr lvl="0" algn="just">
              <a:buClr>
                <a:prstClr val="black"/>
              </a:buClr>
              <a:buSzPts val="1200"/>
            </a:pPr>
            <a:r>
              <a:rPr lang="en-GB" sz="1200" dirty="0">
                <a:solidFill>
                  <a:prstClr val="black"/>
                </a:solidFill>
                <a:latin typeface="Comic Sans MS" panose="030F0702030302020204" pitchFamily="66" charset="0"/>
                <a:ea typeface="Arial"/>
                <a:cs typeface="Arial"/>
                <a:sym typeface="Arial"/>
              </a:rPr>
              <a:t>All children have regular access to drinking water throughout the school day. </a:t>
            </a:r>
            <a:endParaRPr sz="1200" dirty="0">
              <a:solidFill>
                <a:schemeClr val="dk1"/>
              </a:solidFill>
              <a:latin typeface="Thonburi"/>
              <a:ea typeface="Thonburi"/>
              <a:cs typeface="Thonburi"/>
              <a:sym typeface="Thonburi"/>
            </a:endParaRPr>
          </a:p>
        </p:txBody>
      </p:sp>
      <p:sp>
        <p:nvSpPr>
          <p:cNvPr id="354" name="Google Shape;354;p28"/>
          <p:cNvSpPr/>
          <p:nvPr/>
        </p:nvSpPr>
        <p:spPr>
          <a:xfrm>
            <a:off x="241300" y="276902"/>
            <a:ext cx="6375400" cy="9300615"/>
          </a:xfrm>
          <a:prstGeom prst="rect">
            <a:avLst/>
          </a:prstGeom>
          <a:noFill/>
          <a:ln w="63500" cap="flat" cmpd="sng">
            <a:solidFill>
              <a:schemeClr val="dk1"/>
            </a:solidFill>
            <a:prstDash val="solid"/>
            <a:miter lim="800000"/>
            <a:headEnd type="none" w="sm" len="sm"/>
            <a:tailEnd type="none" w="sm" len="sm"/>
          </a:ln>
          <a:effectLst>
            <a:outerShdw blurRad="63500" dist="23000" dir="5400000" rotWithShape="0">
              <a:srgbClr val="000000">
                <a:alpha val="34901"/>
              </a:srgbClr>
            </a:outerShdw>
          </a:effectLst>
        </p:spPr>
        <p:txBody>
          <a:bodyPr spcFirstLastPara="1" wrap="square" lIns="99044" tIns="49510" rIns="99044" bIns="49510" anchor="ctr" anchorCtr="0">
            <a:noAutofit/>
          </a:bodyPr>
          <a:lstStyle/>
          <a:p>
            <a:pPr algn="ctr">
              <a:buClr>
                <a:schemeClr val="dk1"/>
              </a:buClr>
              <a:buSzPts val="1800"/>
            </a:pPr>
            <a:endParaRPr sz="1951">
              <a:solidFill>
                <a:srgbClr val="FFFFFF"/>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4BF27A-B657-474F-A45A-22A98653B8BE}"/>
              </a:ext>
            </a:extLst>
          </p:cNvPr>
          <p:cNvSpPr txBox="1"/>
          <p:nvPr/>
        </p:nvSpPr>
        <p:spPr>
          <a:xfrm>
            <a:off x="485775" y="320675"/>
            <a:ext cx="5886449" cy="9171742"/>
          </a:xfrm>
          <a:prstGeom prst="rect">
            <a:avLst/>
          </a:prstGeom>
          <a:noFill/>
          <a:ln w="38100">
            <a:solidFill>
              <a:schemeClr val="tx1"/>
            </a:solidFill>
          </a:ln>
        </p:spPr>
        <p:txBody>
          <a:bodyPr wrap="square" rtlCol="0">
            <a:spAutoFit/>
          </a:bodyPr>
          <a:lstStyle/>
          <a:p>
            <a:pPr algn="ctr"/>
            <a:r>
              <a:rPr lang="en-GB" sz="2000" b="1" u="sng" dirty="0">
                <a:latin typeface="Comic Sans MS" panose="030F0702030302020204" pitchFamily="66" charset="0"/>
              </a:rPr>
              <a:t>Keeping in Touch</a:t>
            </a:r>
          </a:p>
          <a:p>
            <a:endParaRPr lang="en-GB" sz="1400" dirty="0">
              <a:latin typeface="Comic Sans MS" panose="030F0702030302020204" pitchFamily="66" charset="0"/>
            </a:endParaRPr>
          </a:p>
          <a:p>
            <a:pPr algn="ctr"/>
            <a:r>
              <a:rPr lang="en-GB" sz="1400" b="1" dirty="0">
                <a:latin typeface="Comic Sans MS" panose="030F0702030302020204" pitchFamily="66" charset="0"/>
              </a:rPr>
              <a:t>The School Website:</a:t>
            </a:r>
          </a:p>
          <a:p>
            <a:pPr algn="ctr"/>
            <a:r>
              <a:rPr lang="en-GB" sz="1400" dirty="0">
                <a:latin typeface="Comic Sans MS" panose="030F0702030302020204" pitchFamily="66" charset="0"/>
              </a:rPr>
              <a:t>www.bodringalltprimaryschool.co.uk</a:t>
            </a:r>
          </a:p>
          <a:p>
            <a:pPr algn="ctr"/>
            <a:endParaRPr lang="en-GB" sz="1400" dirty="0">
              <a:latin typeface="Comic Sans MS" panose="030F0702030302020204" pitchFamily="66" charset="0"/>
            </a:endParaRPr>
          </a:p>
          <a:p>
            <a:pPr algn="ctr"/>
            <a:r>
              <a:rPr lang="en-GB" sz="1400" b="1" dirty="0">
                <a:latin typeface="Comic Sans MS" panose="030F0702030302020204" pitchFamily="66" charset="0"/>
              </a:rPr>
              <a:t>‘X’ (formerly Twitter) </a:t>
            </a:r>
            <a:r>
              <a:rPr lang="en-GB" sz="1400" dirty="0">
                <a:latin typeface="Comic Sans MS" panose="030F0702030302020204" pitchFamily="66" charset="0"/>
              </a:rPr>
              <a:t>–</a:t>
            </a:r>
          </a:p>
          <a:p>
            <a:pPr algn="ctr"/>
            <a:r>
              <a:rPr lang="en-GB" sz="1400" dirty="0">
                <a:latin typeface="Comic Sans MS" panose="030F0702030302020204" pitchFamily="66" charset="0"/>
              </a:rPr>
              <a:t> @</a:t>
            </a:r>
            <a:r>
              <a:rPr lang="en-GB" sz="1400" dirty="0" err="1">
                <a:latin typeface="Comic Sans MS" panose="030F0702030302020204" pitchFamily="66" charset="0"/>
              </a:rPr>
              <a:t>bodprimary</a:t>
            </a:r>
            <a:r>
              <a:rPr lang="en-GB" sz="1400" dirty="0">
                <a:latin typeface="Comic Sans MS" panose="030F0702030302020204" pitchFamily="66" charset="0"/>
              </a:rPr>
              <a:t> – information only</a:t>
            </a:r>
          </a:p>
          <a:p>
            <a:pPr algn="ctr"/>
            <a:endParaRPr lang="en-GB" sz="1400" dirty="0">
              <a:latin typeface="Comic Sans MS" panose="030F0702030302020204" pitchFamily="66" charset="0"/>
            </a:endParaRPr>
          </a:p>
          <a:p>
            <a:pPr algn="ctr"/>
            <a:r>
              <a:rPr lang="en-GB" sz="1400" b="1" dirty="0">
                <a:latin typeface="Comic Sans MS" panose="030F0702030302020204" pitchFamily="66" charset="0"/>
              </a:rPr>
              <a:t>Facebook -</a:t>
            </a:r>
          </a:p>
          <a:p>
            <a:pPr algn="ctr"/>
            <a:r>
              <a:rPr lang="en-GB" sz="1400" dirty="0">
                <a:latin typeface="Comic Sans MS" panose="030F0702030302020204" pitchFamily="66" charset="0"/>
              </a:rPr>
              <a:t>Bodringallt Primary School – information only</a:t>
            </a:r>
          </a:p>
          <a:p>
            <a:pPr algn="ctr"/>
            <a:endParaRPr lang="en-GB" sz="1400" dirty="0">
              <a:latin typeface="Comic Sans MS" panose="030F0702030302020204" pitchFamily="66" charset="0"/>
            </a:endParaRPr>
          </a:p>
          <a:p>
            <a:pPr algn="ctr"/>
            <a:r>
              <a:rPr lang="en-GB" sz="1400" b="1" dirty="0">
                <a:latin typeface="Comic Sans MS" panose="030F0702030302020204" pitchFamily="66" charset="0"/>
              </a:rPr>
              <a:t>Teachers to Parents </a:t>
            </a:r>
            <a:r>
              <a:rPr lang="en-GB" sz="1400" dirty="0">
                <a:latin typeface="Comic Sans MS" panose="030F0702030302020204" pitchFamily="66" charset="0"/>
              </a:rPr>
              <a:t>–</a:t>
            </a:r>
          </a:p>
          <a:p>
            <a:pPr algn="ctr"/>
            <a:r>
              <a:rPr lang="en-GB" sz="1400" dirty="0">
                <a:latin typeface="Comic Sans MS" panose="030F0702030302020204" pitchFamily="66" charset="0"/>
              </a:rPr>
              <a:t>Text Service to parents/carers – information and reminders will be sent straight to your phone</a:t>
            </a:r>
          </a:p>
          <a:p>
            <a:pPr algn="ctr"/>
            <a:endParaRPr lang="en-GB" sz="1400" dirty="0">
              <a:latin typeface="Comic Sans MS" panose="030F0702030302020204" pitchFamily="66" charset="0"/>
            </a:endParaRPr>
          </a:p>
          <a:p>
            <a:pPr algn="ctr"/>
            <a:r>
              <a:rPr lang="en-GB" sz="1400" b="1" dirty="0">
                <a:latin typeface="Comic Sans MS" panose="030F0702030302020204" pitchFamily="66" charset="0"/>
              </a:rPr>
              <a:t>Class Dojo / </a:t>
            </a:r>
            <a:r>
              <a:rPr lang="en-GB" sz="1400" b="1" dirty="0" err="1">
                <a:latin typeface="Comic Sans MS" panose="030F0702030302020204" pitchFamily="66" charset="0"/>
              </a:rPr>
              <a:t>SeeSaw</a:t>
            </a:r>
            <a:r>
              <a:rPr lang="en-GB" sz="1400" b="1" dirty="0">
                <a:latin typeface="Comic Sans MS" panose="030F0702030302020204" pitchFamily="66" charset="0"/>
              </a:rPr>
              <a:t> Apps – </a:t>
            </a:r>
          </a:p>
          <a:p>
            <a:pPr algn="ctr"/>
            <a:r>
              <a:rPr lang="en-GB" sz="1400" b="1" dirty="0">
                <a:latin typeface="Comic Sans MS" panose="030F0702030302020204" pitchFamily="66" charset="0"/>
              </a:rPr>
              <a:t>T</a:t>
            </a:r>
            <a:r>
              <a:rPr lang="en-GB" sz="1400" dirty="0">
                <a:latin typeface="Comic Sans MS" panose="030F0702030302020204" pitchFamily="66" charset="0"/>
              </a:rPr>
              <a:t>his is where you will be able to receive information from class teachers and some will also send notifications through this.</a:t>
            </a:r>
          </a:p>
          <a:p>
            <a:pPr algn="ctr"/>
            <a:endParaRPr lang="en-GB" sz="1400" dirty="0">
              <a:latin typeface="Comic Sans MS" panose="030F0702030302020204" pitchFamily="66" charset="0"/>
            </a:endParaRPr>
          </a:p>
          <a:p>
            <a:pPr algn="ctr"/>
            <a:r>
              <a:rPr lang="en-GB" sz="1400" b="1" dirty="0">
                <a:latin typeface="Comic Sans MS" panose="030F0702030302020204" pitchFamily="66" charset="0"/>
              </a:rPr>
              <a:t>Monthly Newsletters (paper based) with Diary – </a:t>
            </a:r>
            <a:r>
              <a:rPr lang="en-GB" sz="1400" dirty="0">
                <a:latin typeface="Comic Sans MS" panose="030F0702030302020204" pitchFamily="66" charset="0"/>
              </a:rPr>
              <a:t>sent home with pupils</a:t>
            </a:r>
          </a:p>
          <a:p>
            <a:pPr algn="ctr"/>
            <a:endParaRPr lang="en-GB" sz="1400" b="1" dirty="0">
              <a:latin typeface="Comic Sans MS" panose="030F0702030302020204" pitchFamily="66" charset="0"/>
            </a:endParaRPr>
          </a:p>
          <a:p>
            <a:pPr algn="ctr"/>
            <a:r>
              <a:rPr lang="en-GB" sz="1400" dirty="0">
                <a:latin typeface="Comic Sans MS" panose="030F0702030302020204" pitchFamily="66" charset="0"/>
              </a:rPr>
              <a:t>We always go above and beyond for our children, families and our community so the children can </a:t>
            </a:r>
            <a:r>
              <a:rPr lang="en-GB" sz="1400" i="1" dirty="0">
                <a:latin typeface="Comic Sans MS" panose="030F0702030302020204" pitchFamily="66" charset="0"/>
              </a:rPr>
              <a:t>be the best they can be.</a:t>
            </a:r>
          </a:p>
          <a:p>
            <a:pPr algn="ctr"/>
            <a:endParaRPr lang="en-GB" sz="1400" dirty="0">
              <a:latin typeface="Comic Sans MS" panose="030F0702030302020204" pitchFamily="66" charset="0"/>
            </a:endParaRPr>
          </a:p>
          <a:p>
            <a:pPr algn="ctr"/>
            <a:r>
              <a:rPr lang="en-GB" sz="1400" dirty="0">
                <a:latin typeface="Comic Sans MS" panose="030F0702030302020204" pitchFamily="66" charset="0"/>
              </a:rPr>
              <a:t>We believe you will love our beautiful school community.</a:t>
            </a:r>
          </a:p>
          <a:p>
            <a:pPr algn="ctr"/>
            <a:endParaRPr lang="en-GB" sz="1400" dirty="0">
              <a:latin typeface="Comic Sans MS" panose="030F0702030302020204" pitchFamily="66" charset="0"/>
            </a:endParaRPr>
          </a:p>
          <a:p>
            <a:pPr algn="ctr"/>
            <a:r>
              <a:rPr lang="en-GB" sz="1400" dirty="0" err="1">
                <a:latin typeface="Comic Sans MS" panose="030F0702030302020204" pitchFamily="66" charset="0"/>
              </a:rPr>
              <a:t>Diolch</a:t>
            </a:r>
            <a:r>
              <a:rPr lang="en-GB" sz="1400" dirty="0">
                <a:latin typeface="Comic Sans MS" panose="030F0702030302020204" pitchFamily="66" charset="0"/>
              </a:rPr>
              <a:t>.</a:t>
            </a:r>
          </a:p>
          <a:p>
            <a:pPr algn="ctr"/>
            <a:endParaRPr lang="en-GB" sz="1400" dirty="0">
              <a:latin typeface="Comic Sans MS" panose="030F0702030302020204" pitchFamily="66" charset="0"/>
            </a:endParaRPr>
          </a:p>
          <a:p>
            <a:pPr algn="ctr"/>
            <a:r>
              <a:rPr lang="en-GB" sz="1400" dirty="0">
                <a:latin typeface="Comic Sans MS" panose="030F0702030302020204" pitchFamily="66" charset="0"/>
              </a:rPr>
              <a:t>Mr Howells and the Bodringallt Family.</a:t>
            </a: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a:p>
            <a:pPr algn="ctr"/>
            <a:endParaRPr lang="en-GB" sz="1400" b="1" dirty="0">
              <a:latin typeface="Comic Sans MS" panose="030F0702030302020204" pitchFamily="66" charset="0"/>
            </a:endParaRPr>
          </a:p>
          <a:p>
            <a:endParaRPr lang="en-GB" sz="1400" dirty="0"/>
          </a:p>
        </p:txBody>
      </p:sp>
      <p:pic>
        <p:nvPicPr>
          <p:cNvPr id="2054" name="Picture 6" descr="Image preview">
            <a:extLst>
              <a:ext uri="{FF2B5EF4-FFF2-40B4-BE49-F238E27FC236}">
                <a16:creationId xmlns:a16="http://schemas.microsoft.com/office/drawing/2014/main" id="{9D35371E-C193-42C9-8A2F-7CD4A130FB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199" y="7069668"/>
            <a:ext cx="1650999" cy="220133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attachments.office.net/owa/Sion.Howells%40bodringalltprimary.rctcbc.cymru/service.svc/s/GetAttachmentThumbnail?id=AAMkADI0ZjFiZjJjLWM5N2EtNGZjOS1hYjhkLWQwY2EyM2YxN2YwNQBGAAAAAAAopvRCuPglRrPdUu6i8KshBwCWpoNabx9jSKqAi0l0EsamAAmYGGbxAACWpoNabx9jSKqAi0l0EsamAAmYGGr%2BAAABEgAQAOGdKC4zf8xLunQS3bt%2Bw%2BU%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U4MjksImV4cCI6MTcxODU2NjEyOSwiaXNzIjoiMDAwMDAwMDItMDAwMC0wZmYxLWNlMDAtMDAwMDAwMDAwMDAwQDRmM2YwZTUyLWI3MzQtNDE2NC05NDA5LTFiNjAxZDE0Nzk5MyIsImF1ZCI6IjAwMDAwMDAyLTAwMDAtMGZmMS1jZTAwLTAwMDAwMDAwMDAwMC9hdHRhY2htZW50cy5vZmZpY2UubmV0QDRmM2YwZTUyLWI3MzQtNDE2NC05NDA5LTFiNjAxZDE0Nzk5MyIsImhhcHAiOiJvd2EifQ.NBdGTxG5wu0bChY-YxnAwSJm3YLeSAjsNDmfNoBhswJSZm-QGhaJ5lR0xM-DmlLfv9SGeJQyir-3GkyHqe4nv-RaAFrszlfZ7N87XxLY54rgl12MbAhYGMDHRyJqpuu_NwFgyezItz-YLnsxLyw5zaAltA9SuO4kH_6_axCt5aedI3c0QtoAQ7-TmW1K4n22m7zFxtfGc0tJWfQ3hLrPIBxs9erS3La2kX0bJCr_BqlVWPNEfXEt4YIQj0i9QmFY5m5hqUO21hH1yJDclEfIarTobsDqWaQ0VM7I-zy0kg66fK5_LtQdGL-TSvHabsTMSM2ek-SGUbg0osjdiluLeg&amp;X-OWA-CANARY=bdvoV0xvMg4AAAAAAAAAACCwBSU6jtwYc47W_plumlgVVZ9li355pqY71MNFXCp0O2CEmIYabqs.&amp;owa=outlook.office.com&amp;scriptVer=20240531006.12&amp;clientId=2BFF40004D1D4D858D6F00199261DA33&amp;animation=true">
            <a:extLst>
              <a:ext uri="{FF2B5EF4-FFF2-40B4-BE49-F238E27FC236}">
                <a16:creationId xmlns:a16="http://schemas.microsoft.com/office/drawing/2014/main" id="{05C7502E-4D73-47DB-9B98-4E95194383E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876" t="15883" r="11569" b="3921"/>
          <a:stretch/>
        </p:blipFill>
        <p:spPr bwMode="auto">
          <a:xfrm>
            <a:off x="2603500" y="7069669"/>
            <a:ext cx="1650999" cy="220133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s://attachments.office.net/owa/Sion.Howells%40bodringalltprimary.rctcbc.cymru/service.svc/s/GetAttachmentThumbnail?id=AAMkADI0ZjFiZjJjLWM5N2EtNGZjOS1hYjhkLWQwY2EyM2YxN2YwNQBGAAAAAAAopvRCuPglRrPdUu6i8KshBwCWpoNabx9jSKqAi0l0EsamAAmYGGbxAACWpoNabx9jSKqAi0l0EsamAAmYGGr%2BAAABEgAQAEKXxrqU75lAtaUASRX3KCU%3D&amp;thumbnailType=2&amp;token=eyJhbGciOiJSUzI1NiIsImtpZCI6IkU1RDJGMEY4REE5M0I2NzA5QzQzQTlFOEE2MTQzQzAzRDYyRjlBODAiLCJ0eXAiOiJKV1QiLCJ4NXQiOiI1ZEx3LU5xVHRuQ2NRNm5vcGhROEE5WXZtb0EifQ.eyJvcmlnaW4iOiJodHRwczovL291dGxvb2sub2ZmaWNlLmNvbSIsInVjIjoiYTBjMjgwYzYwYmU4NGRjZDg3MzM3OTQ5NDdiMzkyNTQiLCJ2ZXIiOiJFeGNoYW5nZS5DYWxsYmFjay5WMSIsImFwcGN0eHNlbmRlciI6Ik93YURvd25sb2FkQDRmM2YwZTUyLWI3MzQtNDE2NC05NDA5LTFiNjAxZDE0Nzk5MyIsImlzc3JpbmciOiJXVyIsImFwcGN0eCI6IntcIm1zZXhjaHByb3RcIjpcIm93YVwiLFwicHVpZFwiOlwiMTE1MzgzNjI5NjI3NDY4NzI5NVwiLFwic2NvcGVcIjpcIk93YURvd25sb2FkXCIsXCJvaWRcIjpcIjUxZDA5M2ZiLTk4MTUtNGVhZi1hOGQ2LTFiMTYxOGZhZDIyYVwiLFwicHJpbWFyeXNpZFwiOlwiUy0xLTUtMjEtMjE4MzU5MTQ4My0xNjM0OTY4MjUtNTgyNDU0MzAwLTg3MDQxMTlcIn0iLCJuYmYiOjE3MTg1NjYxMTcsImV4cCI6MTcxODU2NjQxNywiaXNzIjoiMDAwMDAwMDItMDAwMC0wZmYxLWNlMDAtMDAwMDAwMDAwMDAwQDRmM2YwZTUyLWI3MzQtNDE2NC05NDA5LTFiNjAxZDE0Nzk5MyIsImF1ZCI6IjAwMDAwMDAyLTAwMDAtMGZmMS1jZTAwLTAwMDAwMDAwMDAwMC9hdHRhY2htZW50cy5vZmZpY2UubmV0QDRmM2YwZTUyLWI3MzQtNDE2NC05NDA5LTFiNjAxZDE0Nzk5MyIsImhhcHAiOiJvd2EifQ.IxGmvY7WxGM8kWUeTDF3tH-G450ZXIYD7PZ7L1GxBZSq_ph_yVNhRqJjRqcZVgeRZ6IuKgXlbGfOHUfDRGGtDFo2SvKh-_q3wiU0mxPTSZYqrClvQx_59CCFpNuE1xbZqQEH_NcAnj33WeyVMx9pKlyac7nj6srujB551Ux9-Wdp70LnITekDRlAczicApJfqDEWV-dePhw00NXKH96xWHzaqcaHRXsMiLoaJjC8LDrD6E2BjqlkMvGir94fXbLFYztbnvv_znIvTLkPGaVFHD97fNlrWWX9SShCj8l5-sAhrpX7mzK3C-Xcrxf8PZSFzbjB7EQ_YmKetfRvsPbG7w&amp;X-OWA-CANARY=bdvoV0xvMg4AAAAAAAAAABDbzPI6jtwYL8VEqCPfNTAkpl6OaX6Ew6bTdEaJbTXEd1xMfsXs3FA.&amp;owa=outlook.office.com&amp;scriptVer=20240531006.12&amp;clientId=2BFF40004D1D4D858D6F00199261DA33&amp;animation=true">
            <a:extLst>
              <a:ext uri="{FF2B5EF4-FFF2-40B4-BE49-F238E27FC236}">
                <a16:creationId xmlns:a16="http://schemas.microsoft.com/office/drawing/2014/main" id="{0F21AAA7-F835-46D4-BE9D-C97E608B4CD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875" b="15277"/>
          <a:stretch/>
        </p:blipFill>
        <p:spPr bwMode="auto">
          <a:xfrm>
            <a:off x="4453245" y="7069668"/>
            <a:ext cx="1693556" cy="2201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57657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2078</TotalTime>
  <Words>7991</Words>
  <Application>Microsoft Office PowerPoint</Application>
  <PresentationFormat>A4 Paper (210x297 mm)</PresentationFormat>
  <Paragraphs>687</Paragraphs>
  <Slides>28</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28</vt:i4>
      </vt:variant>
    </vt:vector>
  </HeadingPairs>
  <TitlesOfParts>
    <vt:vector size="37" baseType="lpstr">
      <vt:lpstr>Arial</vt:lpstr>
      <vt:lpstr>Calibri</vt:lpstr>
      <vt:lpstr>Calibri Light</vt:lpstr>
      <vt:lpstr>Carlito</vt:lpstr>
      <vt:lpstr>Comic Sans MS</vt:lpstr>
      <vt:lpstr>Fredoka</vt:lpstr>
      <vt:lpstr>Thonburi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Howells (Bodringallt Primary School)</dc:creator>
  <cp:lastModifiedBy>S Howells (Bodringallt Primary School)</cp:lastModifiedBy>
  <cp:revision>178</cp:revision>
  <dcterms:created xsi:type="dcterms:W3CDTF">2024-04-16T17:50:33Z</dcterms:created>
  <dcterms:modified xsi:type="dcterms:W3CDTF">2024-10-20T11:58:28Z</dcterms:modified>
</cp:coreProperties>
</file>